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8" r:id="rId3"/>
    <p:sldId id="307" r:id="rId4"/>
    <p:sldId id="260" r:id="rId5"/>
    <p:sldId id="261" r:id="rId6"/>
    <p:sldId id="304" r:id="rId7"/>
    <p:sldId id="262" r:id="rId8"/>
    <p:sldId id="293" r:id="rId9"/>
    <p:sldId id="265" r:id="rId10"/>
    <p:sldId id="306" r:id="rId11"/>
    <p:sldId id="294" r:id="rId12"/>
    <p:sldId id="267" r:id="rId13"/>
    <p:sldId id="268" r:id="rId14"/>
    <p:sldId id="345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70" r:id="rId27"/>
    <p:sldId id="309" r:id="rId28"/>
    <p:sldId id="271" r:id="rId29"/>
    <p:sldId id="343" r:id="rId30"/>
    <p:sldId id="308" r:id="rId31"/>
    <p:sldId id="305" r:id="rId32"/>
    <p:sldId id="295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4708"/>
  </p:normalViewPr>
  <p:slideViewPr>
    <p:cSldViewPr snapToGrid="0" snapToObjects="1">
      <p:cViewPr varScale="1">
        <p:scale>
          <a:sx n="88" d="100"/>
          <a:sy n="88" d="100"/>
        </p:scale>
        <p:origin x="10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15F92-F099-C246-99E7-55D654C52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13DC3C-2EF1-0540-941D-637E78568D52}" type="datetimeFigureOut">
              <a:rPr lang="en-US" altLang="en-US"/>
              <a:pPr/>
              <a:t>2/4/19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A0789-BB85-7A4D-9589-253ACBC0E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2C3BB-7823-9A46-8AA1-4388E089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F3D0B0-42B6-7548-8462-CF6253F441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15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C1150-6AFE-D844-80A0-EF4BD88F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EBB7E1-D6FA-5A41-B61E-1DB069422A07}" type="datetimeFigureOut">
              <a:rPr lang="en-US" altLang="en-US"/>
              <a:pPr/>
              <a:t>2/4/19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FC73B-8594-5743-8009-2E19AB0A9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5E3E7-CB27-0C42-981D-6E165A22A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40DE5-FD97-864A-99AF-56F07916C8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7770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F993A-8627-3140-870C-38F525EB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281DD0-F90D-F247-BA6D-0A8E94677628}" type="datetimeFigureOut">
              <a:rPr lang="en-US" altLang="en-US"/>
              <a:pPr/>
              <a:t>2/4/19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E3005-53F9-3D49-9000-A281BAFAC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A3E4-92E0-F142-A5EA-FF8B5136E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2E076F-C526-C64F-A3ED-2A74D68893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681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6E048-441F-4349-911B-52C06EC69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60FEAA-5A44-B843-BA3C-B97BEC304166}" type="datetimeFigureOut">
              <a:rPr lang="en-US" altLang="en-US"/>
              <a:pPr/>
              <a:t>2/4/19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D3836-D079-E94A-97CA-18FFAE07E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2058E-0BCA-DE42-8884-73653321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7119D0-D737-4E47-93AB-F4C1703F8B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6420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FEA77-C247-ED47-9F10-2AAD9734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AA5987-ABEC-4349-8E00-A169DE9F749D}" type="datetimeFigureOut">
              <a:rPr lang="en-US" altLang="en-US"/>
              <a:pPr/>
              <a:t>2/4/19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16456-7927-C24C-AC29-874A0089D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A0996-34E0-AB4E-9865-FA1A20B7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6BC7E2-CD71-E143-A758-E27E9ACFE2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5187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D58827F-181E-2741-BA45-C5C81AAFF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CA38CC-949D-AB4B-8778-79DDD6B3F080}" type="datetimeFigureOut">
              <a:rPr lang="en-US" altLang="en-US"/>
              <a:pPr/>
              <a:t>2/4/19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73B8327-2DC5-9948-A403-20988433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B9625F7-AA1D-B943-B11A-9C2E0E11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82F34E-F84D-D14C-9482-2D73038594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982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A9C84A2-0A47-DF41-A47F-FD720ED51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18527C-1AE0-3D43-8215-4100DC1260E7}" type="datetimeFigureOut">
              <a:rPr lang="en-US" altLang="en-US"/>
              <a:pPr/>
              <a:t>2/4/19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A1FFE74-B958-F549-9B89-060D18AE6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333C94B-0938-594B-B3CD-88A7AF6F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5E5120-BED2-CB4D-B6DF-CFBDDDF173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5553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E09E412-DB63-C34F-83F8-A452A348F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EECEB48-D89D-3B4C-A581-2D87C60C1468}" type="datetimeFigureOut">
              <a:rPr lang="en-US" altLang="en-US"/>
              <a:pPr/>
              <a:t>2/4/19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45922-86AB-F248-8BB1-33FB6146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A0B378C-EB43-F946-A47C-FBD05D7D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DB193A-495A-EE40-A9F2-9B3571F026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6575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18FC482-E7BE-2F4C-97AA-1EA4EA00C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770A58-2AD3-FB4E-8D9D-BDE2FA88F41C}" type="datetimeFigureOut">
              <a:rPr lang="en-US" altLang="en-US"/>
              <a:pPr/>
              <a:t>2/4/19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AD66760-1EA8-AA4B-AEC9-891FDBD1C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A33BFB2-BA92-D14D-8886-9016310E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6288C6-9F6A-AA4D-9FF2-0DC91C91AD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6925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4F719BD-25A9-C949-94F1-76BE66E8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200EA9-96DD-E94A-9D1A-D014BB5F04ED}" type="datetimeFigureOut">
              <a:rPr lang="en-US" altLang="en-US"/>
              <a:pPr/>
              <a:t>2/4/19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ABDB052-B087-584F-91EB-D9B235337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D25B40D-4057-AE44-BB43-39139FB9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CDFD02-179D-B240-8734-4A90DA9A61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158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1A13422-A4A2-144A-91B1-730F58C0D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1F51CF-4357-8B43-906B-EF11E40CCDA6}" type="datetimeFigureOut">
              <a:rPr lang="en-US" altLang="en-US"/>
              <a:pPr/>
              <a:t>2/4/19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479A7D2-4F71-154E-BCDC-F6A552D51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082941-926D-8F48-AFF5-9B25D2A3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8C528-4BC8-F548-8A00-070D32E9D7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0737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56E4437-FE29-4848-8658-BCBDBA28291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272CCC00-0618-5D44-87ED-6078E284924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1CE07-2469-1F45-AE2D-54E11D7B4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3ACFE156-73D5-1B4F-83A7-78DA9BF982C3}" type="datetimeFigureOut">
              <a:rPr lang="en-US" altLang="en-US"/>
              <a:pPr/>
              <a:t>2/4/19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FAFBF-C4F6-9449-9971-07DC5E4A5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7D805-8FE9-C844-95C4-DB9F7A455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E1675821-C0DF-844F-BBF6-48D543E647D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Box 2">
            <a:extLst>
              <a:ext uri="{FF2B5EF4-FFF2-40B4-BE49-F238E27FC236}">
                <a16:creationId xmlns:a16="http://schemas.microsoft.com/office/drawing/2014/main" id="{0DA90365-EF33-3C44-B0C6-DCA782739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646738"/>
            <a:ext cx="66659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800">
                <a:solidFill>
                  <a:srgbClr val="66CCFF"/>
                </a:solidFill>
              </a:rPr>
              <a:t>Domain Modeling</a:t>
            </a:r>
          </a:p>
        </p:txBody>
      </p:sp>
      <p:pic>
        <p:nvPicPr>
          <p:cNvPr id="13314" name="Picture 1">
            <a:extLst>
              <a:ext uri="{FF2B5EF4-FFF2-40B4-BE49-F238E27FC236}">
                <a16:creationId xmlns:a16="http://schemas.microsoft.com/office/drawing/2014/main" id="{239E898D-74E1-C04A-87CE-8BB1F6C79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2"/>
          <a:stretch>
            <a:fillRect/>
          </a:stretch>
        </p:blipFill>
        <p:spPr bwMode="auto">
          <a:xfrm>
            <a:off x="0" y="0"/>
            <a:ext cx="9144000" cy="555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C83947-EA4A-1B40-9772-F12915A97EC1}"/>
              </a:ext>
            </a:extLst>
          </p:cNvPr>
          <p:cNvSpPr txBox="1"/>
          <p:nvPr/>
        </p:nvSpPr>
        <p:spPr>
          <a:xfrm rot="16200000">
            <a:off x="8231188" y="4629150"/>
            <a:ext cx="1620837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http://flic.kr/p/9RR1BL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2">
            <a:extLst>
              <a:ext uri="{FF2B5EF4-FFF2-40B4-BE49-F238E27FC236}">
                <a16:creationId xmlns:a16="http://schemas.microsoft.com/office/drawing/2014/main" id="{A3C6C860-2EE7-484D-BBD0-A812B7D4B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582613"/>
            <a:ext cx="617220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Title 2">
            <a:extLst>
              <a:ext uri="{FF2B5EF4-FFF2-40B4-BE49-F238E27FC236}">
                <a16:creationId xmlns:a16="http://schemas.microsoft.com/office/drawing/2014/main" id="{8C669ADD-ED42-9F4D-ACB6-170E9F68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4288"/>
            <a:ext cx="8229600" cy="608013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POS Domain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633EE0-D356-4F43-804C-76C9CFF87C55}"/>
              </a:ext>
            </a:extLst>
          </p:cNvPr>
          <p:cNvSpPr/>
          <p:nvPr/>
        </p:nvSpPr>
        <p:spPr bwMode="auto">
          <a:xfrm>
            <a:off x="115888" y="3744913"/>
            <a:ext cx="274637" cy="4302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60" name="TextBox 5">
            <a:extLst>
              <a:ext uri="{FF2B5EF4-FFF2-40B4-BE49-F238E27FC236}">
                <a16:creationId xmlns:a16="http://schemas.microsoft.com/office/drawing/2014/main" id="{51547A5B-DC35-CC44-BCA0-9BEEAF38A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1089025"/>
            <a:ext cx="27574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FFFF"/>
                </a:solidFill>
              </a:rPr>
              <a:t>Classes</a:t>
            </a:r>
            <a:r>
              <a:rPr lang="en-US" altLang="en-US" b="1">
                <a:solidFill>
                  <a:srgbClr val="FFFFFF"/>
                </a:solidFill>
              </a:rPr>
              <a:t>: concepts or entities in the problem domain (not software)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28E690-9E2B-7640-A399-AF9DBAE88469}"/>
              </a:ext>
            </a:extLst>
          </p:cNvPr>
          <p:cNvSpPr/>
          <p:nvPr/>
        </p:nvSpPr>
        <p:spPr>
          <a:xfrm>
            <a:off x="2052638" y="1077913"/>
            <a:ext cx="2276475" cy="593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4E43D-25C7-F74B-B534-318E63E85106}"/>
              </a:ext>
            </a:extLst>
          </p:cNvPr>
          <p:cNvSpPr/>
          <p:nvPr/>
        </p:nvSpPr>
        <p:spPr>
          <a:xfrm>
            <a:off x="128588" y="1857375"/>
            <a:ext cx="1503362" cy="1479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3F29E-DA38-4E4C-8B76-D8A0AE6B26A0}"/>
              </a:ext>
            </a:extLst>
          </p:cNvPr>
          <p:cNvSpPr/>
          <p:nvPr/>
        </p:nvSpPr>
        <p:spPr>
          <a:xfrm>
            <a:off x="503238" y="4394200"/>
            <a:ext cx="1503362" cy="13938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B49AFD-D564-BD4C-9376-384FC194FA56}"/>
              </a:ext>
            </a:extLst>
          </p:cNvPr>
          <p:cNvSpPr/>
          <p:nvPr/>
        </p:nvSpPr>
        <p:spPr>
          <a:xfrm>
            <a:off x="2052638" y="3798888"/>
            <a:ext cx="2286000" cy="24717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53380C-C87B-D447-A855-84C53C6E16B5}"/>
              </a:ext>
            </a:extLst>
          </p:cNvPr>
          <p:cNvSpPr/>
          <p:nvPr/>
        </p:nvSpPr>
        <p:spPr>
          <a:xfrm>
            <a:off x="4146550" y="1747838"/>
            <a:ext cx="1806575" cy="15986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3A050E-C753-F34B-B097-C2729D370EDB}"/>
              </a:ext>
            </a:extLst>
          </p:cNvPr>
          <p:cNvSpPr/>
          <p:nvPr/>
        </p:nvSpPr>
        <p:spPr>
          <a:xfrm>
            <a:off x="5060950" y="4387850"/>
            <a:ext cx="1136650" cy="984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67" name="TextBox 17">
            <a:extLst>
              <a:ext uri="{FF2B5EF4-FFF2-40B4-BE49-F238E27FC236}">
                <a16:creationId xmlns:a16="http://schemas.microsoft.com/office/drawing/2014/main" id="{E58884A0-A514-CA4D-9577-B0C80F1CC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1400" y="3014663"/>
            <a:ext cx="302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FFFF"/>
                </a:solidFill>
              </a:rPr>
              <a:t>Attributes</a:t>
            </a:r>
            <a:r>
              <a:rPr lang="en-US" altLang="en-US" b="1">
                <a:solidFill>
                  <a:srgbClr val="FFFFFF"/>
                </a:solidFill>
              </a:rPr>
              <a:t>: </a:t>
            </a:r>
            <a:r>
              <a:rPr lang="en-US" altLang="en-US" b="1" u="sng">
                <a:solidFill>
                  <a:srgbClr val="FFFFFF"/>
                </a:solidFill>
              </a:rPr>
              <a:t>number or text</a:t>
            </a:r>
            <a:r>
              <a:rPr lang="en-US" altLang="en-US" b="1">
                <a:solidFill>
                  <a:srgbClr val="FFFFFF"/>
                </a:solidFill>
              </a:rPr>
              <a:t> properties of conceptual classes</a:t>
            </a:r>
          </a:p>
        </p:txBody>
      </p:sp>
    </p:spTree>
    <p:extLst>
      <p:ext uri="{BB962C8B-B14F-4D97-AF65-F5344CB8AC3E}">
        <p14:creationId xmlns:p14="http://schemas.microsoft.com/office/powerpoint/2010/main" val="3933685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>
            <a:extLst>
              <a:ext uri="{FF2B5EF4-FFF2-40B4-BE49-F238E27FC236}">
                <a16:creationId xmlns:a16="http://schemas.microsoft.com/office/drawing/2014/main" id="{8B4CE394-6B60-5149-B43C-474A3DDC7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582613"/>
            <a:ext cx="617220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Title 2">
            <a:extLst>
              <a:ext uri="{FF2B5EF4-FFF2-40B4-BE49-F238E27FC236}">
                <a16:creationId xmlns:a16="http://schemas.microsoft.com/office/drawing/2014/main" id="{444BAC51-970A-6541-AA63-8FE92905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4288"/>
            <a:ext cx="8229600" cy="608013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POS Domain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06A36C-7ABB-9A43-9AF5-8EADD2439BBA}"/>
              </a:ext>
            </a:extLst>
          </p:cNvPr>
          <p:cNvSpPr/>
          <p:nvPr/>
        </p:nvSpPr>
        <p:spPr bwMode="auto">
          <a:xfrm>
            <a:off x="115888" y="3744913"/>
            <a:ext cx="274637" cy="4302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508" name="TextBox 5">
            <a:extLst>
              <a:ext uri="{FF2B5EF4-FFF2-40B4-BE49-F238E27FC236}">
                <a16:creationId xmlns:a16="http://schemas.microsoft.com/office/drawing/2014/main" id="{5FE127A9-867A-0A44-A357-5CC010EC2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1089025"/>
            <a:ext cx="27574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FFFF"/>
                </a:solidFill>
              </a:rPr>
              <a:t>Classes</a:t>
            </a:r>
            <a:r>
              <a:rPr lang="en-US" altLang="en-US" b="1"/>
              <a:t>: concepts or entities in the problem domain (not software)</a:t>
            </a:r>
          </a:p>
        </p:txBody>
      </p:sp>
      <p:sp>
        <p:nvSpPr>
          <p:cNvPr id="21509" name="TextBox 17">
            <a:extLst>
              <a:ext uri="{FF2B5EF4-FFF2-40B4-BE49-F238E27FC236}">
                <a16:creationId xmlns:a16="http://schemas.microsoft.com/office/drawing/2014/main" id="{0EF996BF-9758-324D-8B16-897496FAF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1400" y="3014663"/>
            <a:ext cx="302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FFFF"/>
                </a:solidFill>
              </a:rPr>
              <a:t>Attributes</a:t>
            </a:r>
            <a:r>
              <a:rPr lang="en-US" altLang="en-US" b="1"/>
              <a:t>: </a:t>
            </a:r>
            <a:r>
              <a:rPr lang="en-US" altLang="en-US" b="1" u="sng"/>
              <a:t>number or text</a:t>
            </a:r>
            <a:r>
              <a:rPr lang="en-US" altLang="en-US" b="1"/>
              <a:t> properties of conceptual classes</a:t>
            </a:r>
          </a:p>
        </p:txBody>
      </p:sp>
      <p:sp>
        <p:nvSpPr>
          <p:cNvPr id="21510" name="TextBox 18">
            <a:extLst>
              <a:ext uri="{FF2B5EF4-FFF2-40B4-BE49-F238E27FC236}">
                <a16:creationId xmlns:a16="http://schemas.microsoft.com/office/drawing/2014/main" id="{6C14C6B9-DD53-F647-8EC9-6B70FCD50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1400" y="5000625"/>
            <a:ext cx="302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FFFF"/>
                </a:solidFill>
              </a:rPr>
              <a:t>Associations</a:t>
            </a:r>
            <a:r>
              <a:rPr lang="en-US" altLang="en-US" b="1" dirty="0"/>
              <a:t>: relationships between classes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BC564-E7E7-914D-8238-774B9FAE4D26}"/>
              </a:ext>
            </a:extLst>
          </p:cNvPr>
          <p:cNvSpPr txBox="1"/>
          <p:nvPr/>
        </p:nvSpPr>
        <p:spPr>
          <a:xfrm>
            <a:off x="4049485" y="100346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▶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549799-015E-7A45-B1E4-F1B8FF19B8DA}"/>
              </a:ext>
            </a:extLst>
          </p:cNvPr>
          <p:cNvSpPr txBox="1"/>
          <p:nvPr/>
        </p:nvSpPr>
        <p:spPr>
          <a:xfrm rot="5400000">
            <a:off x="763978" y="50717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▶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EFCD1-B201-F545-9AD9-4E9C1F2634C7}"/>
              </a:ext>
            </a:extLst>
          </p:cNvPr>
          <p:cNvSpPr txBox="1"/>
          <p:nvPr/>
        </p:nvSpPr>
        <p:spPr>
          <a:xfrm>
            <a:off x="3892084" y="555567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▶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EC74F8-3C71-1940-975E-FD9546A8F382}"/>
              </a:ext>
            </a:extLst>
          </p:cNvPr>
          <p:cNvSpPr txBox="1"/>
          <p:nvPr/>
        </p:nvSpPr>
        <p:spPr>
          <a:xfrm rot="5400000">
            <a:off x="4633555" y="239706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▶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EA545-2F9C-9649-98E5-F038DEE58635}"/>
              </a:ext>
            </a:extLst>
          </p:cNvPr>
          <p:cNvSpPr txBox="1"/>
          <p:nvPr/>
        </p:nvSpPr>
        <p:spPr>
          <a:xfrm rot="5400000">
            <a:off x="5620989" y="470067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▶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683D26-EBDD-7846-9DE4-797859EFFC41}"/>
              </a:ext>
            </a:extLst>
          </p:cNvPr>
          <p:cNvSpPr txBox="1"/>
          <p:nvPr/>
        </p:nvSpPr>
        <p:spPr>
          <a:xfrm rot="5400000">
            <a:off x="663038" y="258713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▶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>
            <a:extLst>
              <a:ext uri="{FF2B5EF4-FFF2-40B4-BE49-F238E27FC236}">
                <a16:creationId xmlns:a16="http://schemas.microsoft.com/office/drawing/2014/main" id="{4A4678D6-7025-D440-8D5B-856CFF872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1489075"/>
            <a:ext cx="505460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Title 1">
            <a:extLst>
              <a:ext uri="{FF2B5EF4-FFF2-40B4-BE49-F238E27FC236}">
                <a16:creationId xmlns:a16="http://schemas.microsoft.com/office/drawing/2014/main" id="{310E3E9F-E393-1D4E-8E00-1002A2341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Associations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F67967-2246-C642-8E8C-73352106371D}"/>
              </a:ext>
            </a:extLst>
          </p:cNvPr>
          <p:cNvGrpSpPr>
            <a:grpSpLocks/>
          </p:cNvGrpSpPr>
          <p:nvPr/>
        </p:nvGrpSpPr>
        <p:grpSpPr bwMode="auto">
          <a:xfrm>
            <a:off x="1571625" y="3424238"/>
            <a:ext cx="2530475" cy="1016000"/>
            <a:chOff x="1571625" y="3424238"/>
            <a:chExt cx="2530475" cy="1016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AFCE3CE-135A-6E4F-B527-CB0C23943148}"/>
                </a:ext>
              </a:extLst>
            </p:cNvPr>
            <p:cNvSpPr/>
            <p:nvPr/>
          </p:nvSpPr>
          <p:spPr>
            <a:xfrm>
              <a:off x="2274888" y="3717925"/>
              <a:ext cx="1827212" cy="722313"/>
            </a:xfrm>
            <a:prstGeom prst="ellipse">
              <a:avLst/>
            </a:prstGeom>
            <a:noFill/>
            <a:ln w="76200" cmpd="sng">
              <a:solidFill>
                <a:srgbClr val="FF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00FF"/>
                </a:solidFill>
              </a:endParaRPr>
            </a:p>
          </p:txBody>
        </p:sp>
        <p:sp>
          <p:nvSpPr>
            <p:cNvPr id="26636" name="TextBox 4">
              <a:extLst>
                <a:ext uri="{FF2B5EF4-FFF2-40B4-BE49-F238E27FC236}">
                  <a16:creationId xmlns:a16="http://schemas.microsoft.com/office/drawing/2014/main" id="{B9C5E300-991C-D74D-980E-9475E05FB1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1625" y="3424238"/>
              <a:ext cx="94615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rgbClr val="FF00FF"/>
                  </a:solidFill>
                </a:rPr>
                <a:t>Name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88C2D0-87E6-B04F-B144-F2545E286172}"/>
              </a:ext>
            </a:extLst>
          </p:cNvPr>
          <p:cNvGrpSpPr>
            <a:grpSpLocks/>
          </p:cNvGrpSpPr>
          <p:nvPr/>
        </p:nvGrpSpPr>
        <p:grpSpPr bwMode="auto">
          <a:xfrm>
            <a:off x="3548063" y="2935288"/>
            <a:ext cx="1330325" cy="1276350"/>
            <a:chOff x="3548660" y="2934571"/>
            <a:chExt cx="1329360" cy="127706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5E6E3B-3C02-0044-B049-6E457A790D14}"/>
                </a:ext>
              </a:extLst>
            </p:cNvPr>
            <p:cNvSpPr/>
            <p:nvPr/>
          </p:nvSpPr>
          <p:spPr>
            <a:xfrm>
              <a:off x="4038841" y="3717648"/>
              <a:ext cx="474319" cy="493990"/>
            </a:xfrm>
            <a:prstGeom prst="ellipse">
              <a:avLst/>
            </a:prstGeom>
            <a:noFill/>
            <a:ln w="76200" cmpd="sng">
              <a:solidFill>
                <a:srgbClr val="FF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00FF"/>
                </a:solidFill>
              </a:endParaRPr>
            </a:p>
          </p:txBody>
        </p:sp>
        <p:sp>
          <p:nvSpPr>
            <p:cNvPr id="26634" name="TextBox 7">
              <a:extLst>
                <a:ext uri="{FF2B5EF4-FFF2-40B4-BE49-F238E27FC236}">
                  <a16:creationId xmlns:a16="http://schemas.microsoft.com/office/drawing/2014/main" id="{4493B1F8-DB88-794E-BBF3-F21D58D838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8660" y="2934571"/>
              <a:ext cx="132936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rgbClr val="FF00FF"/>
                  </a:solidFill>
                </a:rPr>
                <a:t>Reading</a:t>
              </a:r>
              <a:br>
                <a:rPr lang="en-US" altLang="en-US" b="1">
                  <a:solidFill>
                    <a:srgbClr val="FF00FF"/>
                  </a:solidFill>
                </a:rPr>
              </a:br>
              <a:r>
                <a:rPr lang="en-US" altLang="en-US" b="1">
                  <a:solidFill>
                    <a:srgbClr val="FF00FF"/>
                  </a:solidFill>
                </a:rPr>
                <a:t>direction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73AE3B-A597-9342-9F52-5F39EAED479D}"/>
              </a:ext>
            </a:extLst>
          </p:cNvPr>
          <p:cNvGrpSpPr>
            <a:grpSpLocks/>
          </p:cNvGrpSpPr>
          <p:nvPr/>
        </p:nvGrpSpPr>
        <p:grpSpPr bwMode="auto">
          <a:xfrm>
            <a:off x="5022850" y="3038475"/>
            <a:ext cx="3983038" cy="2198688"/>
            <a:chOff x="5022850" y="3038475"/>
            <a:chExt cx="3983038" cy="219868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4EBA31D-E628-324B-8BD7-FA0A614C957B}"/>
                </a:ext>
              </a:extLst>
            </p:cNvPr>
            <p:cNvSpPr/>
            <p:nvPr/>
          </p:nvSpPr>
          <p:spPr>
            <a:xfrm>
              <a:off x="5040313" y="3038475"/>
              <a:ext cx="542925" cy="542925"/>
            </a:xfrm>
            <a:prstGeom prst="ellipse">
              <a:avLst/>
            </a:prstGeom>
            <a:noFill/>
            <a:ln w="76200" cmpd="sng">
              <a:solidFill>
                <a:srgbClr val="FF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00FF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73E841-D43E-0544-A434-288EF5339C52}"/>
                </a:ext>
              </a:extLst>
            </p:cNvPr>
            <p:cNvSpPr/>
            <p:nvPr/>
          </p:nvSpPr>
          <p:spPr>
            <a:xfrm>
              <a:off x="5022850" y="4694238"/>
              <a:ext cx="541338" cy="542925"/>
            </a:xfrm>
            <a:prstGeom prst="ellipse">
              <a:avLst/>
            </a:prstGeom>
            <a:noFill/>
            <a:ln w="76200" cmpd="sng">
              <a:solidFill>
                <a:srgbClr val="FF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00FF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62EA0D-BB3F-A34A-9C50-C6DBDA03CB0D}"/>
                </a:ext>
              </a:extLst>
            </p:cNvPr>
            <p:cNvSpPr txBox="1"/>
            <p:nvPr/>
          </p:nvSpPr>
          <p:spPr>
            <a:xfrm>
              <a:off x="5737225" y="3157538"/>
              <a:ext cx="3268663" cy="1939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b="1" dirty="0">
                  <a:solidFill>
                    <a:srgbClr val="FF00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Multiplicities: Read as</a:t>
              </a:r>
            </a:p>
            <a:p>
              <a:pPr marL="342900" indent="-342900">
                <a:buFont typeface="Arial"/>
                <a:buChar char="•"/>
                <a:defRPr/>
              </a:pPr>
              <a:r>
                <a:rPr lang="en-US" sz="2400" b="1" dirty="0">
                  <a:solidFill>
                    <a:srgbClr val="FF00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each Register records 0 or more Sales</a:t>
              </a:r>
            </a:p>
            <a:p>
              <a:pPr marL="342900" indent="-342900">
                <a:buFont typeface="Arial"/>
                <a:buChar char="•"/>
                <a:defRPr/>
              </a:pPr>
              <a:r>
                <a:rPr lang="en-US" sz="2400" b="1" dirty="0">
                  <a:solidFill>
                    <a:srgbClr val="FF00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each Sale is recorded by exactly 1 Register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37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>
            <a:extLst>
              <a:ext uri="{FF2B5EF4-FFF2-40B4-BE49-F238E27FC236}">
                <a16:creationId xmlns:a16="http://schemas.microsoft.com/office/drawing/2014/main" id="{9163DBD6-C1F8-B14E-B422-6EFA9AFEF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1398588"/>
            <a:ext cx="5181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CC89E7C4-8F76-314C-BFBA-08EF6DEC6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4625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Examples of multiplicities</a:t>
            </a:r>
          </a:p>
        </p:txBody>
      </p:sp>
      <p:sp>
        <p:nvSpPr>
          <p:cNvPr id="27651" name="TextBox 5">
            <a:extLst>
              <a:ext uri="{FF2B5EF4-FFF2-40B4-BE49-F238E27FC236}">
                <a16:creationId xmlns:a16="http://schemas.microsoft.com/office/drawing/2014/main" id="{C0F617A9-218A-714B-807E-3A01A4F32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6413" y="5948363"/>
            <a:ext cx="3270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200"/>
              <a:t>8</a:t>
            </a:r>
          </a:p>
        </p:txBody>
      </p:sp>
      <p:sp>
        <p:nvSpPr>
          <p:cNvPr id="27652" name="TextBox 1">
            <a:extLst>
              <a:ext uri="{FF2B5EF4-FFF2-40B4-BE49-F238E27FC236}">
                <a16:creationId xmlns:a16="http://schemas.microsoft.com/office/drawing/2014/main" id="{9C12E909-250C-8544-8BD5-9A29319C8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2201863"/>
            <a:ext cx="1930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FF"/>
                </a:solidFill>
              </a:rPr>
              <a:t>Also common</a:t>
            </a:r>
            <a:br>
              <a:rPr lang="en-US" altLang="en-US" b="1">
                <a:solidFill>
                  <a:srgbClr val="FF00FF"/>
                </a:solidFill>
              </a:rPr>
            </a:br>
            <a:r>
              <a:rPr lang="en-US" altLang="en-US" b="1">
                <a:solidFill>
                  <a:srgbClr val="FF00FF"/>
                </a:solidFill>
              </a:rPr>
              <a:t>to see 0..*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1EA376-BD64-0E4C-88E8-14B6C4E7B840}"/>
              </a:ext>
            </a:extLst>
          </p:cNvPr>
          <p:cNvCxnSpPr/>
          <p:nvPr/>
        </p:nvCxnSpPr>
        <p:spPr>
          <a:xfrm flipH="1" flipV="1">
            <a:off x="6410325" y="2032000"/>
            <a:ext cx="695325" cy="333375"/>
          </a:xfrm>
          <a:prstGeom prst="straightConnector1">
            <a:avLst/>
          </a:prstGeom>
          <a:ln w="57150" cmpd="sng">
            <a:solidFill>
              <a:srgbClr val="FF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986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>
            <a:extLst>
              <a:ext uri="{FF2B5EF4-FFF2-40B4-BE49-F238E27FC236}">
                <a16:creationId xmlns:a16="http://schemas.microsoft.com/office/drawing/2014/main" id="{8B4CE394-6B60-5149-B43C-474A3DDC7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582613"/>
            <a:ext cx="617220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Title 2">
            <a:extLst>
              <a:ext uri="{FF2B5EF4-FFF2-40B4-BE49-F238E27FC236}">
                <a16:creationId xmlns:a16="http://schemas.microsoft.com/office/drawing/2014/main" id="{444BAC51-970A-6541-AA63-8FE92905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4288"/>
            <a:ext cx="8229600" cy="608013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POS Domain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06A36C-7ABB-9A43-9AF5-8EADD2439BBA}"/>
              </a:ext>
            </a:extLst>
          </p:cNvPr>
          <p:cNvSpPr/>
          <p:nvPr/>
        </p:nvSpPr>
        <p:spPr bwMode="auto">
          <a:xfrm>
            <a:off x="115888" y="3744913"/>
            <a:ext cx="274637" cy="4302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508" name="TextBox 5">
            <a:extLst>
              <a:ext uri="{FF2B5EF4-FFF2-40B4-BE49-F238E27FC236}">
                <a16:creationId xmlns:a16="http://schemas.microsoft.com/office/drawing/2014/main" id="{5FE127A9-867A-0A44-A357-5CC010EC2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1089025"/>
            <a:ext cx="27574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FFFF"/>
                </a:solidFill>
              </a:rPr>
              <a:t>Classes</a:t>
            </a:r>
            <a:r>
              <a:rPr lang="en-US" altLang="en-US" b="1"/>
              <a:t>: concepts or entities in the problem domain (not software)</a:t>
            </a:r>
          </a:p>
        </p:txBody>
      </p:sp>
      <p:sp>
        <p:nvSpPr>
          <p:cNvPr id="21509" name="TextBox 17">
            <a:extLst>
              <a:ext uri="{FF2B5EF4-FFF2-40B4-BE49-F238E27FC236}">
                <a16:creationId xmlns:a16="http://schemas.microsoft.com/office/drawing/2014/main" id="{0EF996BF-9758-324D-8B16-897496FAF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1400" y="3014663"/>
            <a:ext cx="302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FFFF"/>
                </a:solidFill>
              </a:rPr>
              <a:t>Attributes</a:t>
            </a:r>
            <a:r>
              <a:rPr lang="en-US" altLang="en-US" b="1"/>
              <a:t>: </a:t>
            </a:r>
            <a:r>
              <a:rPr lang="en-US" altLang="en-US" b="1" u="sng"/>
              <a:t>number or text</a:t>
            </a:r>
            <a:r>
              <a:rPr lang="en-US" altLang="en-US" b="1"/>
              <a:t> properties of conceptual classes</a:t>
            </a:r>
          </a:p>
        </p:txBody>
      </p:sp>
      <p:sp>
        <p:nvSpPr>
          <p:cNvPr id="21510" name="TextBox 18">
            <a:extLst>
              <a:ext uri="{FF2B5EF4-FFF2-40B4-BE49-F238E27FC236}">
                <a16:creationId xmlns:a16="http://schemas.microsoft.com/office/drawing/2014/main" id="{6C14C6B9-DD53-F647-8EC9-6B70FCD50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1400" y="5000625"/>
            <a:ext cx="302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FFFF"/>
                </a:solidFill>
              </a:rPr>
              <a:t>Associations</a:t>
            </a:r>
            <a:r>
              <a:rPr lang="en-US" altLang="en-US" b="1" dirty="0"/>
              <a:t>: relationships between classes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BC564-E7E7-914D-8238-774B9FAE4D26}"/>
              </a:ext>
            </a:extLst>
          </p:cNvPr>
          <p:cNvSpPr txBox="1"/>
          <p:nvPr/>
        </p:nvSpPr>
        <p:spPr>
          <a:xfrm>
            <a:off x="4049485" y="100346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▶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549799-015E-7A45-B1E4-F1B8FF19B8DA}"/>
              </a:ext>
            </a:extLst>
          </p:cNvPr>
          <p:cNvSpPr txBox="1"/>
          <p:nvPr/>
        </p:nvSpPr>
        <p:spPr>
          <a:xfrm rot="5400000">
            <a:off x="763978" y="50717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▶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EFCD1-B201-F545-9AD9-4E9C1F2634C7}"/>
              </a:ext>
            </a:extLst>
          </p:cNvPr>
          <p:cNvSpPr txBox="1"/>
          <p:nvPr/>
        </p:nvSpPr>
        <p:spPr>
          <a:xfrm>
            <a:off x="3892084" y="555567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▶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EC74F8-3C71-1940-975E-FD9546A8F382}"/>
              </a:ext>
            </a:extLst>
          </p:cNvPr>
          <p:cNvSpPr txBox="1"/>
          <p:nvPr/>
        </p:nvSpPr>
        <p:spPr>
          <a:xfrm rot="5400000">
            <a:off x="4633555" y="239706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▶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EA545-2F9C-9649-98E5-F038DEE58635}"/>
              </a:ext>
            </a:extLst>
          </p:cNvPr>
          <p:cNvSpPr txBox="1"/>
          <p:nvPr/>
        </p:nvSpPr>
        <p:spPr>
          <a:xfrm rot="5400000">
            <a:off x="5620989" y="470067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▶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683D26-EBDD-7846-9DE4-797859EFFC41}"/>
              </a:ext>
            </a:extLst>
          </p:cNvPr>
          <p:cNvSpPr txBox="1"/>
          <p:nvPr/>
        </p:nvSpPr>
        <p:spPr>
          <a:xfrm rot="5400000">
            <a:off x="663038" y="258713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▶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922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>
            <a:extLst>
              <a:ext uri="{FF2B5EF4-FFF2-40B4-BE49-F238E27FC236}">
                <a16:creationId xmlns:a16="http://schemas.microsoft.com/office/drawing/2014/main" id="{4D3271A9-0CA6-744D-8C97-E09B8D920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938" y="1241425"/>
            <a:ext cx="3429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Title 1">
            <a:extLst>
              <a:ext uri="{FF2B5EF4-FFF2-40B4-BE49-F238E27FC236}">
                <a16:creationId xmlns:a16="http://schemas.microsoft.com/office/drawing/2014/main" id="{C2C462AF-4733-1D46-BE66-DE724BD1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Consider the Payment class</a:t>
            </a:r>
          </a:p>
        </p:txBody>
      </p:sp>
      <p:sp>
        <p:nvSpPr>
          <p:cNvPr id="25603" name="TextBox 3">
            <a:extLst>
              <a:ext uri="{FF2B5EF4-FFF2-40B4-BE49-F238E27FC236}">
                <a16:creationId xmlns:a16="http://schemas.microsoft.com/office/drawing/2014/main" id="{DBF9F496-5B77-E54D-9037-EBBEF5DFC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82900"/>
            <a:ext cx="91440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/>
              <a:t>There are different types of payments,</a:t>
            </a:r>
            <a:br>
              <a:rPr lang="en-US" altLang="en-US" sz="3200"/>
            </a:br>
            <a:r>
              <a:rPr lang="en-US" altLang="en-US" sz="3200"/>
              <a:t>like </a:t>
            </a:r>
            <a:r>
              <a:rPr lang="en-US" altLang="en-US" sz="3200" i="1">
                <a:solidFill>
                  <a:srgbClr val="00FFFF"/>
                </a:solidFill>
              </a:rPr>
              <a:t>cash</a:t>
            </a:r>
            <a:r>
              <a:rPr lang="en-US" altLang="en-US" sz="3200"/>
              <a:t>, </a:t>
            </a:r>
            <a:r>
              <a:rPr lang="en-US" altLang="en-US" sz="3200" i="1">
                <a:solidFill>
                  <a:srgbClr val="00FFFF"/>
                </a:solidFill>
              </a:rPr>
              <a:t>credit</a:t>
            </a:r>
            <a:r>
              <a:rPr lang="en-US" altLang="en-US" sz="3200"/>
              <a:t>, and </a:t>
            </a:r>
            <a:r>
              <a:rPr lang="en-US" altLang="en-US" sz="3200" i="1">
                <a:solidFill>
                  <a:srgbClr val="00FFFF"/>
                </a:solidFill>
              </a:rPr>
              <a:t>check</a:t>
            </a:r>
            <a:r>
              <a:rPr lang="en-US" altLang="en-US" sz="3200">
                <a:solidFill>
                  <a:srgbClr val="00FFFF"/>
                </a:solidFill>
              </a:rPr>
              <a:t> </a:t>
            </a:r>
            <a:r>
              <a:rPr lang="en-US" altLang="en-US" sz="3200"/>
              <a:t>payments,</a:t>
            </a:r>
            <a:br>
              <a:rPr lang="en-US" altLang="en-US" sz="3200"/>
            </a:br>
            <a:r>
              <a:rPr lang="en-US" altLang="en-US" sz="3200"/>
              <a:t>and each type has some unique attributes</a:t>
            </a:r>
            <a:br>
              <a:rPr lang="en-US" altLang="en-US" sz="3200"/>
            </a:br>
            <a:endParaRPr lang="en-US" altLang="en-US" sz="3200"/>
          </a:p>
          <a:p>
            <a:pPr algn="ctr" eaLnBrk="1" hangingPunct="1"/>
            <a:r>
              <a:rPr lang="en-US" altLang="en-US" sz="2800" b="1">
                <a:solidFill>
                  <a:srgbClr val="FF00FF"/>
                </a:solidFill>
              </a:rPr>
              <a:t>How would you model</a:t>
            </a:r>
            <a:br>
              <a:rPr lang="en-US" altLang="en-US" sz="2800" b="1">
                <a:solidFill>
                  <a:srgbClr val="FF00FF"/>
                </a:solidFill>
              </a:rPr>
            </a:br>
            <a:r>
              <a:rPr lang="en-US" altLang="en-US" sz="2800" b="1">
                <a:solidFill>
                  <a:srgbClr val="FF00FF"/>
                </a:solidFill>
              </a:rPr>
              <a:t>the different payment types?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9245DE-D5CD-5942-BFD7-A3891182D5F8}"/>
              </a:ext>
            </a:extLst>
          </p:cNvPr>
          <p:cNvSpPr/>
          <p:nvPr/>
        </p:nvSpPr>
        <p:spPr bwMode="auto">
          <a:xfrm>
            <a:off x="3622675" y="1312863"/>
            <a:ext cx="1898650" cy="617537"/>
          </a:xfrm>
          <a:prstGeom prst="rect">
            <a:avLst/>
          </a:prstGeom>
          <a:solidFill>
            <a:schemeClr val="bg1"/>
          </a:solidFill>
          <a:ln w="762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Payment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E4E009-AE0D-8348-BDB9-D21C3C980895}"/>
              </a:ext>
            </a:extLst>
          </p:cNvPr>
          <p:cNvSpPr/>
          <p:nvPr/>
        </p:nvSpPr>
        <p:spPr bwMode="auto">
          <a:xfrm>
            <a:off x="4200525" y="2063750"/>
            <a:ext cx="1900238" cy="484188"/>
          </a:xfrm>
          <a:prstGeom prst="rect">
            <a:avLst/>
          </a:prstGeom>
          <a:solidFill>
            <a:schemeClr val="bg1"/>
          </a:solidFill>
          <a:ln w="762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59E97F9E-936B-AE4E-A8E3-D3F0A2CB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Answer: Use </a:t>
            </a:r>
            <a:r>
              <a:rPr lang="en-US" altLang="en-US" i="1">
                <a:solidFill>
                  <a:srgbClr val="00FFFF"/>
                </a:solidFill>
                <a:ea typeface="ＭＳ Ｐゴシック" panose="020B0600070205080204" pitchFamily="34" charset="-128"/>
              </a:rPr>
              <a:t>generalization</a:t>
            </a:r>
          </a:p>
        </p:txBody>
      </p:sp>
      <p:grpSp>
        <p:nvGrpSpPr>
          <p:cNvPr id="26626" name="Group 2">
            <a:extLst>
              <a:ext uri="{FF2B5EF4-FFF2-40B4-BE49-F238E27FC236}">
                <a16:creationId xmlns:a16="http://schemas.microsoft.com/office/drawing/2014/main" id="{0C01CA1E-58E9-8642-937B-101EFE04B793}"/>
              </a:ext>
            </a:extLst>
          </p:cNvPr>
          <p:cNvGrpSpPr>
            <a:grpSpLocks/>
          </p:cNvGrpSpPr>
          <p:nvPr/>
        </p:nvGrpSpPr>
        <p:grpSpPr bwMode="auto">
          <a:xfrm>
            <a:off x="898525" y="1339850"/>
            <a:ext cx="7454900" cy="3962400"/>
            <a:chOff x="898100" y="1339962"/>
            <a:chExt cx="7454900" cy="3962400"/>
          </a:xfrm>
        </p:grpSpPr>
        <p:pic>
          <p:nvPicPr>
            <p:cNvPr id="26634" name="Picture 1">
              <a:extLst>
                <a:ext uri="{FF2B5EF4-FFF2-40B4-BE49-F238E27FC236}">
                  <a16:creationId xmlns:a16="http://schemas.microsoft.com/office/drawing/2014/main" id="{D2C7F087-67A0-4648-A7BD-25224BED8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00" y="1339962"/>
              <a:ext cx="7454900" cy="396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2915FF-630F-F344-A6B3-07E46D192922}"/>
                </a:ext>
              </a:extLst>
            </p:cNvPr>
            <p:cNvSpPr/>
            <p:nvPr/>
          </p:nvSpPr>
          <p:spPr bwMode="auto">
            <a:xfrm>
              <a:off x="3620663" y="1451087"/>
              <a:ext cx="1900237" cy="617538"/>
            </a:xfrm>
            <a:prstGeom prst="rect">
              <a:avLst/>
            </a:prstGeom>
            <a:solidFill>
              <a:schemeClr val="bg1"/>
            </a:solidFill>
            <a:ln w="76200" cap="rnd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800" dirty="0"/>
                <a:t>Payment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65BFF25-4201-C34B-9F7B-72746D7334CA}"/>
                </a:ext>
              </a:extLst>
            </p:cNvPr>
            <p:cNvSpPr/>
            <p:nvPr/>
          </p:nvSpPr>
          <p:spPr bwMode="auto">
            <a:xfrm>
              <a:off x="4254075" y="2201975"/>
              <a:ext cx="1900238" cy="482600"/>
            </a:xfrm>
            <a:prstGeom prst="rect">
              <a:avLst/>
            </a:prstGeom>
            <a:solidFill>
              <a:schemeClr val="bg1"/>
            </a:solidFill>
            <a:ln w="76200" cap="rnd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8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031213-FEEF-A140-BA52-FCF2D83D6004}"/>
              </a:ext>
            </a:extLst>
          </p:cNvPr>
          <p:cNvGrpSpPr>
            <a:grpSpLocks/>
          </p:cNvGrpSpPr>
          <p:nvPr/>
        </p:nvGrpSpPr>
        <p:grpSpPr bwMode="auto">
          <a:xfrm>
            <a:off x="190500" y="882650"/>
            <a:ext cx="8878888" cy="5570538"/>
            <a:chOff x="190995" y="882702"/>
            <a:chExt cx="8878301" cy="5569857"/>
          </a:xfrm>
        </p:grpSpPr>
        <p:sp>
          <p:nvSpPr>
            <p:cNvPr id="26628" name="TextBox 2">
              <a:extLst>
                <a:ext uri="{FF2B5EF4-FFF2-40B4-BE49-F238E27FC236}">
                  <a16:creationId xmlns:a16="http://schemas.microsoft.com/office/drawing/2014/main" id="{46E2BDBF-168C-3641-A66F-C0ADF604C2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995" y="882702"/>
              <a:ext cx="247660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b="1" i="1" u="sng">
                  <a:solidFill>
                    <a:srgbClr val="FF00FF"/>
                  </a:solidFill>
                </a:rPr>
                <a:t>superclass</a:t>
              </a:r>
              <a:r>
                <a:rPr lang="en-US" altLang="en-US" b="1">
                  <a:solidFill>
                    <a:srgbClr val="FF00FF"/>
                  </a:solidFill>
                </a:rPr>
                <a:t> – more</a:t>
              </a:r>
              <a:br>
                <a:rPr lang="en-US" altLang="en-US" b="1">
                  <a:solidFill>
                    <a:srgbClr val="FF00FF"/>
                  </a:solidFill>
                </a:rPr>
              </a:br>
              <a:r>
                <a:rPr lang="en-US" altLang="en-US" b="1">
                  <a:solidFill>
                    <a:srgbClr val="FF00FF"/>
                  </a:solidFill>
                </a:rPr>
                <a:t>general concept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FB7C354-4198-8043-AD05-01CABFDAC8EE}"/>
                </a:ext>
              </a:extLst>
            </p:cNvPr>
            <p:cNvCxnSpPr/>
            <p:nvPr/>
          </p:nvCxnSpPr>
          <p:spPr>
            <a:xfrm>
              <a:off x="2000625" y="1714450"/>
              <a:ext cx="923864" cy="352382"/>
            </a:xfrm>
            <a:prstGeom prst="straightConnector1">
              <a:avLst/>
            </a:prstGeom>
            <a:ln w="57150" cmpd="sng">
              <a:solidFill>
                <a:srgbClr val="FF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4F8327BA-2C29-C842-BA67-4FD1FD316A6F}"/>
                </a:ext>
              </a:extLst>
            </p:cNvPr>
            <p:cNvSpPr/>
            <p:nvPr/>
          </p:nvSpPr>
          <p:spPr>
            <a:xfrm rot="16200000">
              <a:off x="4298399" y="1699164"/>
              <a:ext cx="671430" cy="7378212"/>
            </a:xfrm>
            <a:prstGeom prst="leftBrac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631" name="TextBox 2">
              <a:extLst>
                <a:ext uri="{FF2B5EF4-FFF2-40B4-BE49-F238E27FC236}">
                  <a16:creationId xmlns:a16="http://schemas.microsoft.com/office/drawing/2014/main" id="{DCE3E3DB-968C-FE41-8BCD-6A133F3F53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1089" y="5621562"/>
              <a:ext cx="278483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b="1" i="1" u="sng">
                  <a:solidFill>
                    <a:srgbClr val="FF00FF"/>
                  </a:solidFill>
                </a:rPr>
                <a:t>subclasses</a:t>
              </a:r>
              <a:r>
                <a:rPr lang="en-US" altLang="en-US" b="1">
                  <a:solidFill>
                    <a:srgbClr val="FF00FF"/>
                  </a:solidFill>
                </a:rPr>
                <a:t> – more</a:t>
              </a:r>
              <a:br>
                <a:rPr lang="en-US" altLang="en-US" b="1">
                  <a:solidFill>
                    <a:srgbClr val="FF00FF"/>
                  </a:solidFill>
                </a:rPr>
              </a:br>
              <a:r>
                <a:rPr lang="en-US" altLang="en-US" b="1">
                  <a:solidFill>
                    <a:srgbClr val="FF00FF"/>
                  </a:solidFill>
                </a:rPr>
                <a:t>specialized concepts</a:t>
              </a:r>
            </a:p>
          </p:txBody>
        </p:sp>
        <p:sp>
          <p:nvSpPr>
            <p:cNvPr id="26632" name="TextBox 2">
              <a:extLst>
                <a:ext uri="{FF2B5EF4-FFF2-40B4-BE49-F238E27FC236}">
                  <a16:creationId xmlns:a16="http://schemas.microsoft.com/office/drawing/2014/main" id="{0F424264-118E-EC43-A2AB-D572EDF9F8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20964" y="1792561"/>
              <a:ext cx="2248332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b="1" i="1" u="sng">
                  <a:solidFill>
                    <a:srgbClr val="FF00FF"/>
                  </a:solidFill>
                </a:rPr>
                <a:t>generalization</a:t>
              </a:r>
              <a:br>
                <a:rPr lang="en-US" altLang="en-US" b="1">
                  <a:solidFill>
                    <a:srgbClr val="FF00FF"/>
                  </a:solidFill>
                </a:rPr>
              </a:br>
              <a:r>
                <a:rPr lang="en-US" altLang="en-US" b="1">
                  <a:solidFill>
                    <a:srgbClr val="FF00FF"/>
                  </a:solidFill>
                </a:rPr>
                <a:t>relationship</a:t>
              </a:r>
              <a:br>
                <a:rPr lang="en-US" altLang="en-US" b="1">
                  <a:solidFill>
                    <a:srgbClr val="FF00FF"/>
                  </a:solidFill>
                </a:rPr>
              </a:br>
              <a:r>
                <a:rPr lang="en-US" altLang="en-US" b="1">
                  <a:solidFill>
                    <a:srgbClr val="FF00FF"/>
                  </a:solidFill>
                </a:rPr>
                <a:t>(3 overlapping</a:t>
              </a:r>
              <a:br>
                <a:rPr lang="en-US" altLang="en-US" b="1">
                  <a:solidFill>
                    <a:srgbClr val="FF00FF"/>
                  </a:solidFill>
                </a:rPr>
              </a:br>
              <a:r>
                <a:rPr lang="en-US" altLang="en-US" b="1">
                  <a:solidFill>
                    <a:srgbClr val="FF00FF"/>
                  </a:solidFill>
                </a:rPr>
                <a:t>triangle-arrows)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3C0DF4D-2959-9A40-9D3E-44F61AB867DD}"/>
                </a:ext>
              </a:extLst>
            </p:cNvPr>
            <p:cNvCxnSpPr/>
            <p:nvPr/>
          </p:nvCxnSpPr>
          <p:spPr>
            <a:xfrm flipH="1">
              <a:off x="4834126" y="2801755"/>
              <a:ext cx="2131871" cy="444446"/>
            </a:xfrm>
            <a:prstGeom prst="straightConnector1">
              <a:avLst/>
            </a:prstGeom>
            <a:ln w="57150" cmpd="sng">
              <a:solidFill>
                <a:srgbClr val="FF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>
            <a:extLst>
              <a:ext uri="{FF2B5EF4-FFF2-40B4-BE49-F238E27FC236}">
                <a16:creationId xmlns:a16="http://schemas.microsoft.com/office/drawing/2014/main" id="{2FC462FA-BA4F-A443-B416-A1AA1AA7D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00" y="3375025"/>
            <a:ext cx="599440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Title 2">
            <a:extLst>
              <a:ext uri="{FF2B5EF4-FFF2-40B4-BE49-F238E27FC236}">
                <a16:creationId xmlns:a16="http://schemas.microsoft.com/office/drawing/2014/main" id="{9F1FF9D5-D718-0541-90B1-5893DCFE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Generalization guideline: </a:t>
            </a:r>
            <a:r>
              <a:rPr lang="en-US" altLang="en-US" i="1">
                <a:solidFill>
                  <a:srgbClr val="00FFFF"/>
                </a:solidFill>
                <a:ea typeface="ＭＳ Ｐゴシック" panose="020B0600070205080204" pitchFamily="34" charset="-128"/>
              </a:rPr>
              <a:t>The 100% Rule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F81A-D9C3-394D-86E4-734C055CF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3663"/>
            <a:ext cx="8229600" cy="476250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100% of the superclass’s definition should be applicable to the subclass</a:t>
            </a:r>
          </a:p>
          <a:p>
            <a:pPr marL="0" indent="0"/>
            <a:r>
              <a:rPr lang="en-US" altLang="en-US">
                <a:ea typeface="ＭＳ Ｐゴシック" panose="020B0600070205080204" pitchFamily="34" charset="-128"/>
              </a:rPr>
              <a:t>The subclass must conform to 100% of the superclass’s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attributes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associations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4DC227-E7DB-3549-AF07-F2DCBCDA5224}"/>
              </a:ext>
            </a:extLst>
          </p:cNvPr>
          <p:cNvSpPr/>
          <p:nvPr/>
        </p:nvSpPr>
        <p:spPr bwMode="auto">
          <a:xfrm>
            <a:off x="5173663" y="3490913"/>
            <a:ext cx="1524000" cy="495300"/>
          </a:xfrm>
          <a:prstGeom prst="rect">
            <a:avLst/>
          </a:prstGeom>
          <a:solidFill>
            <a:schemeClr val="bg1"/>
          </a:solidFill>
          <a:ln w="762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Payment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998356-7B51-394B-8FD7-345F081DD5BC}"/>
              </a:ext>
            </a:extLst>
          </p:cNvPr>
          <p:cNvSpPr/>
          <p:nvPr/>
        </p:nvSpPr>
        <p:spPr bwMode="auto">
          <a:xfrm>
            <a:off x="5607050" y="4092575"/>
            <a:ext cx="1524000" cy="387350"/>
          </a:xfrm>
          <a:prstGeom prst="rect">
            <a:avLst/>
          </a:prstGeom>
          <a:solidFill>
            <a:schemeClr val="bg1"/>
          </a:solidFill>
          <a:ln w="762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>
            <a:extLst>
              <a:ext uri="{FF2B5EF4-FFF2-40B4-BE49-F238E27FC236}">
                <a16:creationId xmlns:a16="http://schemas.microsoft.com/office/drawing/2014/main" id="{B7DD037D-7887-9F4D-9ECF-12C0E12A0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305050"/>
            <a:ext cx="7086600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Title 2">
            <a:extLst>
              <a:ext uri="{FF2B5EF4-FFF2-40B4-BE49-F238E27FC236}">
                <a16:creationId xmlns:a16="http://schemas.microsoft.com/office/drawing/2014/main" id="{67452448-59E0-AA42-9DEA-E63FFE592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Generalization guideline: </a:t>
            </a:r>
            <a:r>
              <a:rPr lang="en-US" altLang="en-US" i="1">
                <a:solidFill>
                  <a:srgbClr val="00FFFF"/>
                </a:solidFill>
                <a:ea typeface="ＭＳ Ｐゴシック" panose="020B0600070205080204" pitchFamily="34" charset="-128"/>
              </a:rPr>
              <a:t>The Is-a Rule</a:t>
            </a:r>
          </a:p>
        </p:txBody>
      </p:sp>
      <p:sp>
        <p:nvSpPr>
          <p:cNvPr id="28675" name="Content Placeholder 10">
            <a:extLst>
              <a:ext uri="{FF2B5EF4-FFF2-40B4-BE49-F238E27FC236}">
                <a16:creationId xmlns:a16="http://schemas.microsoft.com/office/drawing/2014/main" id="{5C7631C7-95C8-814E-BDA7-D02EDED5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5088"/>
            <a:ext cx="8229600" cy="4791075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All members of the </a:t>
            </a:r>
            <a:r>
              <a:rPr lang="en-US" altLang="en-US" i="1">
                <a:solidFill>
                  <a:srgbClr val="00FFFF"/>
                </a:solidFill>
                <a:ea typeface="ＭＳ Ｐゴシック" panose="020B0600070205080204" pitchFamily="34" charset="-128"/>
              </a:rPr>
              <a:t>subclass set</a:t>
            </a:r>
            <a:r>
              <a:rPr lang="en-US" altLang="en-US">
                <a:solidFill>
                  <a:srgbClr val="00FF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must be members of the </a:t>
            </a:r>
            <a:r>
              <a:rPr lang="en-US" altLang="en-US" i="1">
                <a:solidFill>
                  <a:srgbClr val="00FFFF"/>
                </a:solidFill>
                <a:ea typeface="ＭＳ Ｐゴシック" panose="020B0600070205080204" pitchFamily="34" charset="-128"/>
              </a:rPr>
              <a:t>superclass set</a:t>
            </a:r>
            <a:endParaRPr lang="en-US" altLang="en-US">
              <a:solidFill>
                <a:srgbClr val="00FFFF"/>
              </a:solidFill>
              <a:ea typeface="ＭＳ Ｐゴシック" panose="020B0600070205080204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Informal test: “</a:t>
            </a:r>
            <a:r>
              <a:rPr lang="en-US" altLang="ja-JP" b="1">
                <a:ea typeface="ＭＳ Ｐゴシック" panose="020B0600070205080204" pitchFamily="34" charset="-128"/>
              </a:rPr>
              <a:t>A </a:t>
            </a:r>
            <a:r>
              <a:rPr lang="en-US" altLang="ja-JP" b="1" i="1">
                <a:ea typeface="ＭＳ Ｐゴシック" panose="020B0600070205080204" pitchFamily="34" charset="-128"/>
              </a:rPr>
              <a:t>Subclass</a:t>
            </a:r>
            <a:r>
              <a:rPr lang="en-US" altLang="ja-JP" b="1">
                <a:ea typeface="ＭＳ Ｐゴシック" panose="020B0600070205080204" pitchFamily="34" charset="-128"/>
              </a:rPr>
              <a:t> </a:t>
            </a:r>
            <a:r>
              <a:rPr lang="en-US" altLang="ja-JP" b="1" u="sng">
                <a:ea typeface="ＭＳ Ｐゴシック" panose="020B0600070205080204" pitchFamily="34" charset="-128"/>
              </a:rPr>
              <a:t>is a</a:t>
            </a:r>
            <a:r>
              <a:rPr lang="en-US" altLang="ja-JP" b="1">
                <a:ea typeface="ＭＳ Ｐゴシック" panose="020B0600070205080204" pitchFamily="34" charset="-128"/>
              </a:rPr>
              <a:t> </a:t>
            </a:r>
            <a:r>
              <a:rPr lang="en-US" altLang="ja-JP" b="1" i="1">
                <a:ea typeface="ＭＳ Ｐゴシック" panose="020B0600070205080204" pitchFamily="34" charset="-128"/>
              </a:rPr>
              <a:t>superclass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  <a:endParaRPr lang="en-US" altLang="ja-JP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E.g.: “A CashPayment is a Payment”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6686DE-5053-2A47-8FDA-933A93DF02C5}"/>
              </a:ext>
            </a:extLst>
          </p:cNvPr>
          <p:cNvGrpSpPr>
            <a:grpSpLocks/>
          </p:cNvGrpSpPr>
          <p:nvPr/>
        </p:nvGrpSpPr>
        <p:grpSpPr bwMode="auto">
          <a:xfrm>
            <a:off x="5910263" y="5845175"/>
            <a:ext cx="2733675" cy="800100"/>
            <a:chOff x="-525035" y="1535998"/>
            <a:chExt cx="2733225" cy="798643"/>
          </a:xfrm>
        </p:grpSpPr>
        <p:sp>
          <p:nvSpPr>
            <p:cNvPr id="28677" name="TextBox 2">
              <a:extLst>
                <a:ext uri="{FF2B5EF4-FFF2-40B4-BE49-F238E27FC236}">
                  <a16:creationId xmlns:a16="http://schemas.microsoft.com/office/drawing/2014/main" id="{856D32D8-43AA-244D-8F1F-86370F30B6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0398" y="1872976"/>
              <a:ext cx="24385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rgbClr val="FF00FF"/>
                  </a:solidFill>
                </a:rPr>
                <a:t>Remember this!!!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54FF2C-1083-3643-BF07-84B00A83CB32}"/>
                </a:ext>
              </a:extLst>
            </p:cNvPr>
            <p:cNvCxnSpPr/>
            <p:nvPr/>
          </p:nvCxnSpPr>
          <p:spPr>
            <a:xfrm flipH="1" flipV="1">
              <a:off x="-525035" y="1535998"/>
              <a:ext cx="803143" cy="484890"/>
            </a:xfrm>
            <a:prstGeom prst="straightConnector1">
              <a:avLst/>
            </a:prstGeom>
            <a:ln w="57150" cmpd="sng">
              <a:solidFill>
                <a:srgbClr val="FF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>
            <a:extLst>
              <a:ext uri="{FF2B5EF4-FFF2-40B4-BE49-F238E27FC236}">
                <a16:creationId xmlns:a16="http://schemas.microsoft.com/office/drawing/2014/main" id="{FA7242B2-8589-1848-8F0B-87A9EA0DF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52575"/>
            <a:ext cx="57912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Title 1">
            <a:extLst>
              <a:ext uri="{FF2B5EF4-FFF2-40B4-BE49-F238E27FC236}">
                <a16:creationId xmlns:a16="http://schemas.microsoft.com/office/drawing/2014/main" id="{0A0B622C-F9D9-0645-BBF6-5584420B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When to model subclasses?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917598-AB4D-B047-A52E-14E5BCC016A3}"/>
              </a:ext>
            </a:extLst>
          </p:cNvPr>
          <p:cNvSpPr/>
          <p:nvPr/>
        </p:nvSpPr>
        <p:spPr bwMode="auto">
          <a:xfrm>
            <a:off x="6932613" y="1590675"/>
            <a:ext cx="525462" cy="1771650"/>
          </a:xfrm>
          <a:prstGeom prst="rect">
            <a:avLst/>
          </a:prstGeom>
          <a:solidFill>
            <a:schemeClr val="bg1"/>
          </a:solidFill>
          <a:ln w="762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800" dirty="0"/>
          </a:p>
        </p:txBody>
      </p:sp>
      <p:sp>
        <p:nvSpPr>
          <p:cNvPr id="29700" name="TextBox 6">
            <a:extLst>
              <a:ext uri="{FF2B5EF4-FFF2-40B4-BE49-F238E27FC236}">
                <a16:creationId xmlns:a16="http://schemas.microsoft.com/office/drawing/2014/main" id="{BF5072D4-896B-C042-A902-7FDEEC73E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00663"/>
            <a:ext cx="91440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/>
              <a:t>Would you model this?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ED8AF3CF-D455-9548-8165-49EA86D02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5038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SWEBOK Knowledge Areas</a:t>
            </a:r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EB459B3A-D753-D749-9E1D-BACE7AEDF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5038"/>
            <a:ext cx="8229600" cy="5678487"/>
          </a:xfrm>
        </p:spPr>
        <p:txBody>
          <a:bodyPr/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Software Requirements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Software Design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Software Construction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Software Testing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Software Maintenance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Software Configuration Management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Software Engineering Management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Software Engineering Process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Software Engineering Models and Methods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Software Quality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Software Engineering Professional Practice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Software Engineering Economics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Computing Foundations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Mathematical Foundations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altLang="en-US" sz="2000">
                <a:ea typeface="ＭＳ Ｐゴシック" panose="020B0600070205080204" pitchFamily="34" charset="-128"/>
              </a:rPr>
              <a:t>Engineering Foundations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3374DF-BE18-5C44-9096-8A9AB6516244}"/>
              </a:ext>
            </a:extLst>
          </p:cNvPr>
          <p:cNvSpPr/>
          <p:nvPr/>
        </p:nvSpPr>
        <p:spPr bwMode="auto">
          <a:xfrm>
            <a:off x="390525" y="1350963"/>
            <a:ext cx="2549525" cy="344487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41CC05-C968-E34E-98AC-B20CB912BA31}"/>
              </a:ext>
            </a:extLst>
          </p:cNvPr>
          <p:cNvSpPr/>
          <p:nvPr/>
        </p:nvSpPr>
        <p:spPr bwMode="auto">
          <a:xfrm>
            <a:off x="390525" y="1711325"/>
            <a:ext cx="3128963" cy="346075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EA63E6-7491-0446-A41D-118F0B412802}"/>
              </a:ext>
            </a:extLst>
          </p:cNvPr>
          <p:cNvSpPr/>
          <p:nvPr/>
        </p:nvSpPr>
        <p:spPr bwMode="auto">
          <a:xfrm>
            <a:off x="390525" y="2808288"/>
            <a:ext cx="4545013" cy="344487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0F763DA-CA26-604E-8C2D-D0FD968E1C0C}"/>
              </a:ext>
            </a:extLst>
          </p:cNvPr>
          <p:cNvSpPr/>
          <p:nvPr/>
        </p:nvSpPr>
        <p:spPr bwMode="auto">
          <a:xfrm>
            <a:off x="390525" y="2074863"/>
            <a:ext cx="2549525" cy="346075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8B2428-C85B-9043-B8A7-8616A41D4EA4}"/>
              </a:ext>
            </a:extLst>
          </p:cNvPr>
          <p:cNvGrpSpPr>
            <a:grpSpLocks/>
          </p:cNvGrpSpPr>
          <p:nvPr/>
        </p:nvGrpSpPr>
        <p:grpSpPr bwMode="auto">
          <a:xfrm>
            <a:off x="2978150" y="1189038"/>
            <a:ext cx="5595938" cy="523875"/>
            <a:chOff x="4345088" y="3233072"/>
            <a:chExt cx="5595245" cy="524791"/>
          </a:xfrm>
        </p:grpSpPr>
        <p:sp>
          <p:nvSpPr>
            <p:cNvPr id="14347" name="TextBox 8">
              <a:extLst>
                <a:ext uri="{FF2B5EF4-FFF2-40B4-BE49-F238E27FC236}">
                  <a16:creationId xmlns:a16="http://schemas.microsoft.com/office/drawing/2014/main" id="{54B47294-469B-1B45-8C99-D280E7F31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3463" y="3233072"/>
              <a:ext cx="4536870" cy="524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>
                  <a:solidFill>
                    <a:srgbClr val="FF00FF"/>
                  </a:solidFill>
                </a:rPr>
                <a:t>Today’s topic: </a:t>
              </a:r>
              <a:r>
                <a:rPr lang="en-US" altLang="en-US" sz="2800" i="1" u="sng">
                  <a:solidFill>
                    <a:srgbClr val="FF00FF"/>
                  </a:solidFill>
                </a:rPr>
                <a:t>Analysis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2F90493-D264-F349-8747-B28D0BDA7400}"/>
                </a:ext>
              </a:extLst>
            </p:cNvPr>
            <p:cNvCxnSpPr/>
            <p:nvPr/>
          </p:nvCxnSpPr>
          <p:spPr>
            <a:xfrm flipH="1">
              <a:off x="4345088" y="3543175"/>
              <a:ext cx="1130160" cy="0"/>
            </a:xfrm>
            <a:prstGeom prst="straightConnector1">
              <a:avLst/>
            </a:prstGeom>
            <a:ln w="57150" cmpd="sng">
              <a:solidFill>
                <a:srgbClr val="FF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47F9645-576F-D54E-A213-95763AFD3AFF}"/>
              </a:ext>
            </a:extLst>
          </p:cNvPr>
          <p:cNvSpPr/>
          <p:nvPr/>
        </p:nvSpPr>
        <p:spPr bwMode="auto">
          <a:xfrm>
            <a:off x="0" y="3927475"/>
            <a:ext cx="9144000" cy="2519363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2">
            <a:extLst>
              <a:ext uri="{FF2B5EF4-FFF2-40B4-BE49-F238E27FC236}">
                <a16:creationId xmlns:a16="http://schemas.microsoft.com/office/drawing/2014/main" id="{78B267E8-5AFE-3B49-B65F-2DCBF51E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Guideline: Model a subclass when…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44A61-7F35-C640-8F15-A1D2A33BA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subclass has additional attributes of interest</a:t>
            </a:r>
          </a:p>
          <a:p>
            <a:pPr marL="0" indent="0" algn="ctr">
              <a:buFont typeface="Arial" charset="0"/>
              <a:buNone/>
              <a:defRPr/>
            </a:pPr>
            <a:r>
              <a:rPr lang="en-US" b="1" dirty="0"/>
              <a:t>AND/OR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subclass has additional associations of interest</a:t>
            </a:r>
          </a:p>
          <a:p>
            <a:pPr marL="0" indent="0" algn="ctr">
              <a:buFont typeface="Arial" charset="0"/>
              <a:buNone/>
              <a:defRPr/>
            </a:pPr>
            <a:r>
              <a:rPr lang="en-US" b="1" dirty="0"/>
              <a:t>AND/OR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subclass is operated on, handled, reacted to, or manipulated differently in ways that are of interest</a:t>
            </a:r>
          </a:p>
          <a:p>
            <a:pPr marL="0" indent="0" algn="ctr">
              <a:buFont typeface="Arial" charset="0"/>
              <a:buNone/>
              <a:defRPr/>
            </a:pPr>
            <a:r>
              <a:rPr lang="en-US" b="1" dirty="0"/>
              <a:t>AND/OR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subclass represents an animate thing (e.g., animal) that behaves differently in ways that are of interest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Box 1">
            <a:extLst>
              <a:ext uri="{FF2B5EF4-FFF2-40B4-BE49-F238E27FC236}">
                <a16:creationId xmlns:a16="http://schemas.microsoft.com/office/drawing/2014/main" id="{5BB6E135-3627-F54B-BE14-98D9D06DC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713" y="4598988"/>
            <a:ext cx="5872162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/>
              <a:t>You can have cash, credit, and check payments, but can you ever really have just a Payment?</a:t>
            </a:r>
          </a:p>
        </p:txBody>
      </p:sp>
      <p:grpSp>
        <p:nvGrpSpPr>
          <p:cNvPr id="31746" name="Group 11">
            <a:extLst>
              <a:ext uri="{FF2B5EF4-FFF2-40B4-BE49-F238E27FC236}">
                <a16:creationId xmlns:a16="http://schemas.microsoft.com/office/drawing/2014/main" id="{C91D29C4-FA47-364F-8375-E7B8A771F4D6}"/>
              </a:ext>
            </a:extLst>
          </p:cNvPr>
          <p:cNvGrpSpPr>
            <a:grpSpLocks/>
          </p:cNvGrpSpPr>
          <p:nvPr/>
        </p:nvGrpSpPr>
        <p:grpSpPr bwMode="auto">
          <a:xfrm>
            <a:off x="898525" y="381000"/>
            <a:ext cx="7454900" cy="3962400"/>
            <a:chOff x="898100" y="1339962"/>
            <a:chExt cx="7454900" cy="3962400"/>
          </a:xfrm>
        </p:grpSpPr>
        <p:pic>
          <p:nvPicPr>
            <p:cNvPr id="31747" name="Picture 12">
              <a:extLst>
                <a:ext uri="{FF2B5EF4-FFF2-40B4-BE49-F238E27FC236}">
                  <a16:creationId xmlns:a16="http://schemas.microsoft.com/office/drawing/2014/main" id="{FA1C190D-86DD-1F49-AFC1-EA2A0FE37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00" y="1339962"/>
              <a:ext cx="7454900" cy="396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CDE752-6785-004B-AF54-C5D119979CB4}"/>
                </a:ext>
              </a:extLst>
            </p:cNvPr>
            <p:cNvSpPr/>
            <p:nvPr/>
          </p:nvSpPr>
          <p:spPr bwMode="auto">
            <a:xfrm>
              <a:off x="3620663" y="1451087"/>
              <a:ext cx="1900237" cy="617538"/>
            </a:xfrm>
            <a:prstGeom prst="rect">
              <a:avLst/>
            </a:prstGeom>
            <a:solidFill>
              <a:schemeClr val="bg1"/>
            </a:solidFill>
            <a:ln w="76200" cap="rnd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800" dirty="0"/>
                <a:t>Payment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2EB266-2DE1-144A-96A1-355504BB4627}"/>
                </a:ext>
              </a:extLst>
            </p:cNvPr>
            <p:cNvSpPr/>
            <p:nvPr/>
          </p:nvSpPr>
          <p:spPr bwMode="auto">
            <a:xfrm>
              <a:off x="4254075" y="2201975"/>
              <a:ext cx="1900238" cy="482600"/>
            </a:xfrm>
            <a:prstGeom prst="rect">
              <a:avLst/>
            </a:prstGeom>
            <a:solidFill>
              <a:schemeClr val="bg1"/>
            </a:solidFill>
            <a:ln w="76200" cap="rnd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800" dirty="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9" name="Group 11">
            <a:extLst>
              <a:ext uri="{FF2B5EF4-FFF2-40B4-BE49-F238E27FC236}">
                <a16:creationId xmlns:a16="http://schemas.microsoft.com/office/drawing/2014/main" id="{246E1C5B-B3F9-B74F-B841-EEA729D14441}"/>
              </a:ext>
            </a:extLst>
          </p:cNvPr>
          <p:cNvGrpSpPr>
            <a:grpSpLocks/>
          </p:cNvGrpSpPr>
          <p:nvPr/>
        </p:nvGrpSpPr>
        <p:grpSpPr bwMode="auto">
          <a:xfrm>
            <a:off x="898525" y="1831975"/>
            <a:ext cx="7454900" cy="3962400"/>
            <a:chOff x="898100" y="1339962"/>
            <a:chExt cx="7454900" cy="3962400"/>
          </a:xfrm>
        </p:grpSpPr>
        <p:pic>
          <p:nvPicPr>
            <p:cNvPr id="32776" name="Picture 12">
              <a:extLst>
                <a:ext uri="{FF2B5EF4-FFF2-40B4-BE49-F238E27FC236}">
                  <a16:creationId xmlns:a16="http://schemas.microsoft.com/office/drawing/2014/main" id="{BE401CB3-0E93-0A41-A891-8EA3F0437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00" y="1339962"/>
              <a:ext cx="7454900" cy="396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0F6706-CEE9-204E-80B0-31CBE3961823}"/>
                </a:ext>
              </a:extLst>
            </p:cNvPr>
            <p:cNvSpPr/>
            <p:nvPr/>
          </p:nvSpPr>
          <p:spPr bwMode="auto">
            <a:xfrm>
              <a:off x="3620663" y="1451087"/>
              <a:ext cx="1900237" cy="617538"/>
            </a:xfrm>
            <a:prstGeom prst="rect">
              <a:avLst/>
            </a:prstGeom>
            <a:solidFill>
              <a:schemeClr val="bg1"/>
            </a:solidFill>
            <a:ln w="76200" cap="rnd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800" dirty="0"/>
                <a:t>Payment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F572D54-ECC7-8441-9D81-AD629561A31E}"/>
                </a:ext>
              </a:extLst>
            </p:cNvPr>
            <p:cNvSpPr/>
            <p:nvPr/>
          </p:nvSpPr>
          <p:spPr bwMode="auto">
            <a:xfrm>
              <a:off x="4254075" y="2201975"/>
              <a:ext cx="1900238" cy="482600"/>
            </a:xfrm>
            <a:prstGeom prst="rect">
              <a:avLst/>
            </a:prstGeom>
            <a:solidFill>
              <a:schemeClr val="bg1"/>
            </a:solidFill>
            <a:ln w="76200" cap="rnd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800" dirty="0"/>
            </a:p>
          </p:txBody>
        </p:sp>
      </p:grpSp>
      <p:grpSp>
        <p:nvGrpSpPr>
          <p:cNvPr id="32770" name="Group 12">
            <a:extLst>
              <a:ext uri="{FF2B5EF4-FFF2-40B4-BE49-F238E27FC236}">
                <a16:creationId xmlns:a16="http://schemas.microsoft.com/office/drawing/2014/main" id="{A31A957D-4484-A041-9F27-05A6FD4DC96F}"/>
              </a:ext>
            </a:extLst>
          </p:cNvPr>
          <p:cNvGrpSpPr>
            <a:grpSpLocks/>
          </p:cNvGrpSpPr>
          <p:nvPr/>
        </p:nvGrpSpPr>
        <p:grpSpPr bwMode="auto">
          <a:xfrm>
            <a:off x="946150" y="1492250"/>
            <a:ext cx="7377113" cy="5026025"/>
            <a:chOff x="945731" y="1252034"/>
            <a:chExt cx="7378211" cy="5027312"/>
          </a:xfrm>
        </p:grpSpPr>
        <p:sp>
          <p:nvSpPr>
            <p:cNvPr id="32772" name="TextBox 2">
              <a:extLst>
                <a:ext uri="{FF2B5EF4-FFF2-40B4-BE49-F238E27FC236}">
                  <a16:creationId xmlns:a16="http://schemas.microsoft.com/office/drawing/2014/main" id="{46A95617-366D-4E43-B13B-4EE5E0C98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681" y="1252034"/>
              <a:ext cx="127631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rgbClr val="FF00FF"/>
                  </a:solidFill>
                </a:rPr>
                <a:t>abstract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E6663E2-282B-4440-A471-B85D39416F5A}"/>
                </a:ext>
              </a:extLst>
            </p:cNvPr>
            <p:cNvCxnSpPr/>
            <p:nvPr/>
          </p:nvCxnSpPr>
          <p:spPr>
            <a:xfrm>
              <a:off x="2001576" y="1714115"/>
              <a:ext cx="922474" cy="352515"/>
            </a:xfrm>
            <a:prstGeom prst="straightConnector1">
              <a:avLst/>
            </a:prstGeom>
            <a:ln w="57150" cmpd="sng">
              <a:solidFill>
                <a:srgbClr val="FF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1E6674CD-A615-034E-8ED4-3E8B8E8A6B48}"/>
                </a:ext>
              </a:extLst>
            </p:cNvPr>
            <p:cNvSpPr/>
            <p:nvPr/>
          </p:nvSpPr>
          <p:spPr>
            <a:xfrm rot="16200000">
              <a:off x="4298995" y="1895531"/>
              <a:ext cx="671684" cy="7378211"/>
            </a:xfrm>
            <a:prstGeom prst="leftBrac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5" name="TextBox 2">
              <a:extLst>
                <a:ext uri="{FF2B5EF4-FFF2-40B4-BE49-F238E27FC236}">
                  <a16:creationId xmlns:a16="http://schemas.microsoft.com/office/drawing/2014/main" id="{2731A592-B757-E947-9C97-B8DE353D87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081" y="5817681"/>
              <a:ext cx="129885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rgbClr val="FF00FF"/>
                  </a:solidFill>
                </a:rPr>
                <a:t>concrete</a:t>
              </a:r>
            </a:p>
          </p:txBody>
        </p:sp>
      </p:grpSp>
      <p:sp>
        <p:nvSpPr>
          <p:cNvPr id="32771" name="TextBox 2">
            <a:extLst>
              <a:ext uri="{FF2B5EF4-FFF2-40B4-BE49-F238E27FC236}">
                <a16:creationId xmlns:a16="http://schemas.microsoft.com/office/drawing/2014/main" id="{03AC9A6E-C27D-0D46-9299-245F87D70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1163" y="212725"/>
            <a:ext cx="59086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FF"/>
                </a:solidFill>
              </a:rPr>
              <a:t>No. Payment is what we call an </a:t>
            </a:r>
            <a:r>
              <a:rPr lang="en-US" altLang="en-US" b="1" u="sng">
                <a:solidFill>
                  <a:srgbClr val="FF00FF"/>
                </a:solidFill>
              </a:rPr>
              <a:t>abstract class</a:t>
            </a:r>
            <a:r>
              <a:rPr lang="en-US" altLang="en-US" b="1">
                <a:solidFill>
                  <a:srgbClr val="FF00FF"/>
                </a:solidFill>
              </a:rPr>
              <a:t> as opposed to a </a:t>
            </a:r>
            <a:r>
              <a:rPr lang="en-US" altLang="en-US" b="1" u="sng">
                <a:solidFill>
                  <a:srgbClr val="FF00FF"/>
                </a:solidFill>
              </a:rPr>
              <a:t>concrete class</a:t>
            </a:r>
            <a:endParaRPr lang="en-US" altLang="en-US" b="1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3" name="Group 8">
            <a:extLst>
              <a:ext uri="{FF2B5EF4-FFF2-40B4-BE49-F238E27FC236}">
                <a16:creationId xmlns:a16="http://schemas.microsoft.com/office/drawing/2014/main" id="{DB2BD422-A244-1F4A-BB66-49847E59C9E4}"/>
              </a:ext>
            </a:extLst>
          </p:cNvPr>
          <p:cNvGrpSpPr>
            <a:grpSpLocks/>
          </p:cNvGrpSpPr>
          <p:nvPr/>
        </p:nvGrpSpPr>
        <p:grpSpPr bwMode="auto">
          <a:xfrm>
            <a:off x="898525" y="1831975"/>
            <a:ext cx="7454900" cy="3962400"/>
            <a:chOff x="898100" y="1339962"/>
            <a:chExt cx="7454900" cy="3962400"/>
          </a:xfrm>
        </p:grpSpPr>
        <p:pic>
          <p:nvPicPr>
            <p:cNvPr id="33797" name="Picture 9">
              <a:extLst>
                <a:ext uri="{FF2B5EF4-FFF2-40B4-BE49-F238E27FC236}">
                  <a16:creationId xmlns:a16="http://schemas.microsoft.com/office/drawing/2014/main" id="{54694F01-BB27-C44A-B951-32D8840EF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00" y="1339962"/>
              <a:ext cx="7454900" cy="396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E5AD20-6423-DF45-B4F1-B835099A9A13}"/>
                </a:ext>
              </a:extLst>
            </p:cNvPr>
            <p:cNvSpPr/>
            <p:nvPr/>
          </p:nvSpPr>
          <p:spPr bwMode="auto">
            <a:xfrm>
              <a:off x="4254075" y="2201975"/>
              <a:ext cx="1900238" cy="482600"/>
            </a:xfrm>
            <a:prstGeom prst="rect">
              <a:avLst/>
            </a:prstGeom>
            <a:solidFill>
              <a:schemeClr val="bg1"/>
            </a:solidFill>
            <a:ln w="76200" cap="rnd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800" dirty="0"/>
            </a:p>
          </p:txBody>
        </p:sp>
      </p:grpSp>
      <p:grpSp>
        <p:nvGrpSpPr>
          <p:cNvPr id="33794" name="Group 12">
            <a:extLst>
              <a:ext uri="{FF2B5EF4-FFF2-40B4-BE49-F238E27FC236}">
                <a16:creationId xmlns:a16="http://schemas.microsoft.com/office/drawing/2014/main" id="{23D36D75-5DEF-054E-AE94-B0115F645421}"/>
              </a:ext>
            </a:extLst>
          </p:cNvPr>
          <p:cNvGrpSpPr>
            <a:grpSpLocks/>
          </p:cNvGrpSpPr>
          <p:nvPr/>
        </p:nvGrpSpPr>
        <p:grpSpPr bwMode="auto">
          <a:xfrm>
            <a:off x="1906588" y="708025"/>
            <a:ext cx="2560637" cy="1352550"/>
            <a:chOff x="578467" y="1196000"/>
            <a:chExt cx="2560767" cy="1352063"/>
          </a:xfrm>
        </p:grpSpPr>
        <p:sp>
          <p:nvSpPr>
            <p:cNvPr id="33795" name="TextBox 2">
              <a:extLst>
                <a:ext uri="{FF2B5EF4-FFF2-40B4-BE49-F238E27FC236}">
                  <a16:creationId xmlns:a16="http://schemas.microsoft.com/office/drawing/2014/main" id="{3AF621BA-F813-5D46-9D9E-BA28B846D4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8467" y="1196000"/>
              <a:ext cx="256076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b="1" i="1" u="sng">
                  <a:solidFill>
                    <a:srgbClr val="FF00FF"/>
                  </a:solidFill>
                </a:rPr>
                <a:t>Abstract class</a:t>
              </a:r>
              <a:br>
                <a:rPr lang="en-US" altLang="en-US" b="1">
                  <a:solidFill>
                    <a:srgbClr val="FF00FF"/>
                  </a:solidFill>
                </a:rPr>
              </a:br>
              <a:r>
                <a:rPr lang="en-US" altLang="en-US" b="1">
                  <a:solidFill>
                    <a:srgbClr val="FF00FF"/>
                  </a:solidFill>
                </a:rPr>
                <a:t>indicated by italics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0173EF3-7F0F-0341-B1C0-3773E5034C4D}"/>
                </a:ext>
              </a:extLst>
            </p:cNvPr>
            <p:cNvCxnSpPr/>
            <p:nvPr/>
          </p:nvCxnSpPr>
          <p:spPr>
            <a:xfrm>
              <a:off x="2154934" y="1978356"/>
              <a:ext cx="550891" cy="569707"/>
            </a:xfrm>
            <a:prstGeom prst="straightConnector1">
              <a:avLst/>
            </a:prstGeom>
            <a:ln w="57150" cmpd="sng">
              <a:solidFill>
                <a:srgbClr val="FF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7" name="Group 9">
            <a:extLst>
              <a:ext uri="{FF2B5EF4-FFF2-40B4-BE49-F238E27FC236}">
                <a16:creationId xmlns:a16="http://schemas.microsoft.com/office/drawing/2014/main" id="{E7F0D834-EC41-6540-948C-858C4187CAD0}"/>
              </a:ext>
            </a:extLst>
          </p:cNvPr>
          <p:cNvGrpSpPr>
            <a:grpSpLocks/>
          </p:cNvGrpSpPr>
          <p:nvPr/>
        </p:nvGrpSpPr>
        <p:grpSpPr bwMode="auto">
          <a:xfrm>
            <a:off x="898525" y="1758950"/>
            <a:ext cx="7454900" cy="3962400"/>
            <a:chOff x="898100" y="1339962"/>
            <a:chExt cx="7454900" cy="3962400"/>
          </a:xfrm>
        </p:grpSpPr>
        <p:pic>
          <p:nvPicPr>
            <p:cNvPr id="34822" name="Picture 10">
              <a:extLst>
                <a:ext uri="{FF2B5EF4-FFF2-40B4-BE49-F238E27FC236}">
                  <a16:creationId xmlns:a16="http://schemas.microsoft.com/office/drawing/2014/main" id="{DC911E13-56E3-C14B-9146-51ECFD22A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00" y="1339962"/>
              <a:ext cx="7454900" cy="396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A6ACE4-C2D7-5C45-8EAC-AB6BA1026ADE}"/>
                </a:ext>
              </a:extLst>
            </p:cNvPr>
            <p:cNvSpPr/>
            <p:nvPr/>
          </p:nvSpPr>
          <p:spPr bwMode="auto">
            <a:xfrm>
              <a:off x="3620663" y="1451087"/>
              <a:ext cx="1900237" cy="617538"/>
            </a:xfrm>
            <a:prstGeom prst="rect">
              <a:avLst/>
            </a:prstGeom>
            <a:solidFill>
              <a:schemeClr val="bg1"/>
            </a:solidFill>
            <a:ln w="76200" cap="rnd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800" dirty="0"/>
                <a:t>Payment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6AC8D6-1780-A045-9F12-76F3A06CC83C}"/>
                </a:ext>
              </a:extLst>
            </p:cNvPr>
            <p:cNvSpPr/>
            <p:nvPr/>
          </p:nvSpPr>
          <p:spPr bwMode="auto">
            <a:xfrm>
              <a:off x="4254075" y="2201975"/>
              <a:ext cx="1900238" cy="482600"/>
            </a:xfrm>
            <a:prstGeom prst="rect">
              <a:avLst/>
            </a:prstGeom>
            <a:solidFill>
              <a:schemeClr val="bg1"/>
            </a:solidFill>
            <a:ln w="76200" cap="rnd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800" dirty="0"/>
            </a:p>
          </p:txBody>
        </p:sp>
      </p:grpSp>
      <p:sp>
        <p:nvSpPr>
          <p:cNvPr id="34818" name="TextBox 1">
            <a:extLst>
              <a:ext uri="{FF2B5EF4-FFF2-40B4-BE49-F238E27FC236}">
                <a16:creationId xmlns:a16="http://schemas.microsoft.com/office/drawing/2014/main" id="{BD6E9526-F331-C74F-A43A-DF54D1347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00" y="1905000"/>
            <a:ext cx="2979738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/>
              <a:t>Payment {abstract}</a:t>
            </a:r>
          </a:p>
        </p:txBody>
      </p:sp>
      <p:grpSp>
        <p:nvGrpSpPr>
          <p:cNvPr id="34819" name="Group 12">
            <a:extLst>
              <a:ext uri="{FF2B5EF4-FFF2-40B4-BE49-F238E27FC236}">
                <a16:creationId xmlns:a16="http://schemas.microsoft.com/office/drawing/2014/main" id="{FA01CC41-E0B3-9F48-8E47-51F1B43779B8}"/>
              </a:ext>
            </a:extLst>
          </p:cNvPr>
          <p:cNvGrpSpPr>
            <a:grpSpLocks/>
          </p:cNvGrpSpPr>
          <p:nvPr/>
        </p:nvGrpSpPr>
        <p:grpSpPr bwMode="auto">
          <a:xfrm>
            <a:off x="1892300" y="981075"/>
            <a:ext cx="4265613" cy="1035050"/>
            <a:chOff x="-274517" y="1513382"/>
            <a:chExt cx="4266750" cy="1034681"/>
          </a:xfrm>
        </p:grpSpPr>
        <p:sp>
          <p:nvSpPr>
            <p:cNvPr id="34820" name="TextBox 2">
              <a:extLst>
                <a:ext uri="{FF2B5EF4-FFF2-40B4-BE49-F238E27FC236}">
                  <a16:creationId xmlns:a16="http://schemas.microsoft.com/office/drawing/2014/main" id="{7467F5FA-7BC6-0741-AB9D-73ED2CC772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74517" y="1513382"/>
              <a:ext cx="4266750" cy="461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rgbClr val="FF00FF"/>
                  </a:solidFill>
                </a:rPr>
                <a:t>… or when drawing by hand use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4E72DA1-AEF1-8044-9D0C-A022C90BBC42}"/>
                </a:ext>
              </a:extLst>
            </p:cNvPr>
            <p:cNvCxnSpPr/>
            <p:nvPr/>
          </p:nvCxnSpPr>
          <p:spPr>
            <a:xfrm>
              <a:off x="2155005" y="1978354"/>
              <a:ext cx="551010" cy="569709"/>
            </a:xfrm>
            <a:prstGeom prst="straightConnector1">
              <a:avLst/>
            </a:prstGeom>
            <a:ln w="57150" cmpd="sng">
              <a:solidFill>
                <a:srgbClr val="FF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>
            <a:extLst>
              <a:ext uri="{FF2B5EF4-FFF2-40B4-BE49-F238E27FC236}">
                <a16:creationId xmlns:a16="http://schemas.microsoft.com/office/drawing/2014/main" id="{B0EBA245-6E62-9945-9836-F9C011C77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249363"/>
            <a:ext cx="71247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Title 4">
            <a:extLst>
              <a:ext uri="{FF2B5EF4-FFF2-40B4-BE49-F238E27FC236}">
                <a16:creationId xmlns:a16="http://schemas.microsoft.com/office/drawing/2014/main" id="{AC29413D-2075-214A-9892-759EF9515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5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POS Example: Generalization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DAD083-B4C0-DF4D-ADCD-B0DC5E7BEDD8}"/>
              </a:ext>
            </a:extLst>
          </p:cNvPr>
          <p:cNvSpPr/>
          <p:nvPr/>
        </p:nvSpPr>
        <p:spPr bwMode="auto">
          <a:xfrm>
            <a:off x="1568450" y="2171700"/>
            <a:ext cx="1298575" cy="835025"/>
          </a:xfrm>
          <a:prstGeom prst="rect">
            <a:avLst/>
          </a:prstGeom>
          <a:solidFill>
            <a:schemeClr val="bg1"/>
          </a:solidFill>
          <a:ln w="762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3AA33-A3B6-3C40-A065-824DBEAD3101}"/>
              </a:ext>
            </a:extLst>
          </p:cNvPr>
          <p:cNvSpPr/>
          <p:nvPr/>
        </p:nvSpPr>
        <p:spPr bwMode="auto">
          <a:xfrm>
            <a:off x="3751263" y="3092450"/>
            <a:ext cx="1300162" cy="339725"/>
          </a:xfrm>
          <a:prstGeom prst="rect">
            <a:avLst/>
          </a:prstGeom>
          <a:solidFill>
            <a:schemeClr val="bg1"/>
          </a:solidFill>
          <a:ln w="762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800" dirty="0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931A830E-0BD3-F540-972B-190C8BB0C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88" y="1262063"/>
            <a:ext cx="3028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b="1" dirty="0">
                <a:solidFill>
                  <a:srgbClr val="FF00FF"/>
                </a:solidFill>
              </a:rPr>
              <a:t>Does this model obey:</a:t>
            </a:r>
          </a:p>
          <a:p>
            <a:pPr marL="342900" indent="-34290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FF"/>
                </a:solidFill>
              </a:rPr>
              <a:t>The 100% Rule?</a:t>
            </a:r>
          </a:p>
          <a:p>
            <a:pPr marL="342900" indent="-34290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FF"/>
                </a:solidFill>
              </a:rPr>
              <a:t>The Is-a Rule?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16DCBB8-1D07-2841-92D2-04B6FE3FCF9B}"/>
              </a:ext>
            </a:extLst>
          </p:cNvPr>
          <p:cNvSpPr>
            <a:spLocks noChangeAspect="1"/>
          </p:cNvSpPr>
          <p:nvPr/>
        </p:nvSpPr>
        <p:spPr bwMode="auto">
          <a:xfrm flipH="1" flipV="1">
            <a:off x="1770063" y="5486400"/>
            <a:ext cx="173037" cy="127000"/>
          </a:xfrm>
          <a:prstGeom prst="triangle">
            <a:avLst/>
          </a:prstGeom>
          <a:solidFill>
            <a:schemeClr val="tx1"/>
          </a:solidFill>
          <a:ln w="762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788492F-3247-1D4F-B2F0-556DD468530F}"/>
              </a:ext>
            </a:extLst>
          </p:cNvPr>
          <p:cNvSpPr>
            <a:spLocks noChangeAspect="1"/>
          </p:cNvSpPr>
          <p:nvPr/>
        </p:nvSpPr>
        <p:spPr bwMode="auto">
          <a:xfrm flipH="1" flipV="1">
            <a:off x="6161088" y="5486400"/>
            <a:ext cx="173037" cy="127000"/>
          </a:xfrm>
          <a:prstGeom prst="triangle">
            <a:avLst/>
          </a:prstGeom>
          <a:solidFill>
            <a:schemeClr val="tx1"/>
          </a:solidFill>
          <a:ln w="762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AA5AC5C-D3D5-554A-BE2C-8D6E028BAC52}"/>
              </a:ext>
            </a:extLst>
          </p:cNvPr>
          <p:cNvSpPr>
            <a:spLocks noChangeAspect="1"/>
          </p:cNvSpPr>
          <p:nvPr/>
        </p:nvSpPr>
        <p:spPr bwMode="auto">
          <a:xfrm rot="16200000" flipH="1" flipV="1">
            <a:off x="5228431" y="1489869"/>
            <a:ext cx="173038" cy="127000"/>
          </a:xfrm>
          <a:prstGeom prst="triangle">
            <a:avLst/>
          </a:prstGeom>
          <a:solidFill>
            <a:schemeClr val="tx1"/>
          </a:solidFill>
          <a:ln w="762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50D9FD65-D8DF-884F-819F-6E65C834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328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How to find conceptual classes and attributes: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Noun phrase identification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3319C88A-AE57-534D-B304-D9281E8D5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5207"/>
            <a:ext cx="8229600" cy="4525963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Identify nouns and noun phrases in descriptions of a domain (e.g., USs)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Nouns = candidate classes or attributes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4848C-1C59-BA40-94F9-37A1D3F23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 t="1" b="38204"/>
          <a:stretch/>
        </p:blipFill>
        <p:spPr>
          <a:xfrm>
            <a:off x="694768" y="3599740"/>
            <a:ext cx="8188867" cy="3276532"/>
          </a:xfrm>
          <a:prstGeom prst="rect">
            <a:avLst/>
          </a:prstGeom>
          <a:ln w="127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53166168-9403-6840-9EB1-8FF424A48FA9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4144963"/>
            <a:ext cx="6648450" cy="2601912"/>
            <a:chOff x="997415" y="4144536"/>
            <a:chExt cx="6647365" cy="260194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A63064C-8F83-8345-A22A-864E13C0D166}"/>
                </a:ext>
              </a:extLst>
            </p:cNvPr>
            <p:cNvCxnSpPr/>
            <p:nvPr/>
          </p:nvCxnSpPr>
          <p:spPr>
            <a:xfrm>
              <a:off x="1022811" y="4144536"/>
              <a:ext cx="1022183" cy="0"/>
            </a:xfrm>
            <a:prstGeom prst="lin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AF851BD-01AF-B447-936A-AA5C1E192C17}"/>
                </a:ext>
              </a:extLst>
            </p:cNvPr>
            <p:cNvCxnSpPr/>
            <p:nvPr/>
          </p:nvCxnSpPr>
          <p:spPr>
            <a:xfrm>
              <a:off x="3119557" y="4154061"/>
              <a:ext cx="1501530" cy="0"/>
            </a:xfrm>
            <a:prstGeom prst="lin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2BAE2DA-1C12-FE4B-A919-B770236AAD2F}"/>
                </a:ext>
              </a:extLst>
            </p:cNvPr>
            <p:cNvCxnSpPr/>
            <p:nvPr/>
          </p:nvCxnSpPr>
          <p:spPr>
            <a:xfrm>
              <a:off x="5089322" y="4154061"/>
              <a:ext cx="647594" cy="0"/>
            </a:xfrm>
            <a:prstGeom prst="lin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DC77003-4C5F-1F43-9BEC-1787F56AAC29}"/>
                </a:ext>
              </a:extLst>
            </p:cNvPr>
            <p:cNvCxnSpPr/>
            <p:nvPr/>
          </p:nvCxnSpPr>
          <p:spPr>
            <a:xfrm>
              <a:off x="6444826" y="4154061"/>
              <a:ext cx="852349" cy="0"/>
            </a:xfrm>
            <a:prstGeom prst="lin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139122A-90DF-D447-BEA8-270BD9A1ECF2}"/>
                </a:ext>
              </a:extLst>
            </p:cNvPr>
            <p:cNvCxnSpPr/>
            <p:nvPr/>
          </p:nvCxnSpPr>
          <p:spPr>
            <a:xfrm>
              <a:off x="1033922" y="4400126"/>
              <a:ext cx="768225" cy="0"/>
            </a:xfrm>
            <a:prstGeom prst="lin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4091B8-8BC1-C240-A0A3-1CB743F52CBC}"/>
                </a:ext>
              </a:extLst>
            </p:cNvPr>
            <p:cNvCxnSpPr/>
            <p:nvPr/>
          </p:nvCxnSpPr>
          <p:spPr>
            <a:xfrm>
              <a:off x="3057654" y="4404889"/>
              <a:ext cx="442841" cy="0"/>
            </a:xfrm>
            <a:prstGeom prst="lin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C4A932-0136-3B4F-8B5E-3A0A8AE28094}"/>
                </a:ext>
              </a:extLst>
            </p:cNvPr>
            <p:cNvCxnSpPr/>
            <p:nvPr/>
          </p:nvCxnSpPr>
          <p:spPr>
            <a:xfrm>
              <a:off x="2491009" y="4655717"/>
              <a:ext cx="1380900" cy="0"/>
            </a:xfrm>
            <a:prstGeom prst="lin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900B741-D588-DA41-9B3C-E5605189C601}"/>
                </a:ext>
              </a:extLst>
            </p:cNvPr>
            <p:cNvCxnSpPr/>
            <p:nvPr/>
          </p:nvCxnSpPr>
          <p:spPr>
            <a:xfrm>
              <a:off x="2494184" y="4920832"/>
              <a:ext cx="1380900" cy="0"/>
            </a:xfrm>
            <a:prstGeom prst="lin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30B8F2A-535D-9F4A-B2CC-F501ADD99C71}"/>
                </a:ext>
              </a:extLst>
            </p:cNvPr>
            <p:cNvCxnSpPr/>
            <p:nvPr/>
          </p:nvCxnSpPr>
          <p:spPr>
            <a:xfrm>
              <a:off x="5155986" y="4931945"/>
              <a:ext cx="1615811" cy="0"/>
            </a:xfrm>
            <a:prstGeom prst="lin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9FD9D05-E7C7-3446-95CD-CAFC2F58A1C6}"/>
                </a:ext>
              </a:extLst>
            </p:cNvPr>
            <p:cNvCxnSpPr/>
            <p:nvPr/>
          </p:nvCxnSpPr>
          <p:spPr>
            <a:xfrm>
              <a:off x="6874969" y="4931945"/>
              <a:ext cx="496806" cy="0"/>
            </a:xfrm>
            <a:prstGeom prst="lin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2E2F84-B8C9-CA46-B666-7E0845B4F4FF}"/>
                </a:ext>
              </a:extLst>
            </p:cNvPr>
            <p:cNvCxnSpPr/>
            <p:nvPr/>
          </p:nvCxnSpPr>
          <p:spPr>
            <a:xfrm>
              <a:off x="997415" y="5182773"/>
              <a:ext cx="496807" cy="0"/>
            </a:xfrm>
            <a:prstGeom prst="lin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716679-AB0A-A74F-B9E4-AADD3295881D}"/>
                </a:ext>
              </a:extLst>
            </p:cNvPr>
            <p:cNvCxnSpPr/>
            <p:nvPr/>
          </p:nvCxnSpPr>
          <p:spPr>
            <a:xfrm>
              <a:off x="3529065" y="5706655"/>
              <a:ext cx="541249" cy="0"/>
            </a:xfrm>
            <a:prstGeom prst="lin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597739C-C4FB-C54D-B1C5-6F8776B3354C}"/>
                </a:ext>
              </a:extLst>
            </p:cNvPr>
            <p:cNvCxnSpPr/>
            <p:nvPr/>
          </p:nvCxnSpPr>
          <p:spPr>
            <a:xfrm>
              <a:off x="5298838" y="5970183"/>
              <a:ext cx="884094" cy="0"/>
            </a:xfrm>
            <a:prstGeom prst="lin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3EA90-F597-7C43-96E2-17180269EC0D}"/>
                </a:ext>
              </a:extLst>
            </p:cNvPr>
            <p:cNvCxnSpPr/>
            <p:nvPr/>
          </p:nvCxnSpPr>
          <p:spPr>
            <a:xfrm>
              <a:off x="3598903" y="6476601"/>
              <a:ext cx="422206" cy="0"/>
            </a:xfrm>
            <a:prstGeom prst="lin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273465-D477-FA4E-8DA0-67EBC4DE945F}"/>
                </a:ext>
              </a:extLst>
            </p:cNvPr>
            <p:cNvCxnSpPr/>
            <p:nvPr/>
          </p:nvCxnSpPr>
          <p:spPr>
            <a:xfrm>
              <a:off x="1808496" y="6746479"/>
              <a:ext cx="1134877" cy="0"/>
            </a:xfrm>
            <a:prstGeom prst="lin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3F407C9-BF47-D94D-A666-51376A43D69D}"/>
                </a:ext>
              </a:extLst>
            </p:cNvPr>
            <p:cNvCxnSpPr/>
            <p:nvPr/>
          </p:nvCxnSpPr>
          <p:spPr>
            <a:xfrm>
              <a:off x="4835364" y="6746479"/>
              <a:ext cx="1347568" cy="0"/>
            </a:xfrm>
            <a:prstGeom prst="lin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EBE33B4-4569-004D-B1BE-6DD9979A4F93}"/>
                </a:ext>
              </a:extLst>
            </p:cNvPr>
            <p:cNvCxnSpPr/>
            <p:nvPr/>
          </p:nvCxnSpPr>
          <p:spPr>
            <a:xfrm>
              <a:off x="6698784" y="6746479"/>
              <a:ext cx="945996" cy="0"/>
            </a:xfrm>
            <a:prstGeom prst="lin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3C101-8022-B447-A8B5-B9EB192B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Verb Phrases?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CF362-B303-5D49-926B-8D8571807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00FDFF"/>
                </a:solidFill>
              </a:rPr>
              <a:t>has-a</a:t>
            </a:r>
            <a:r>
              <a:rPr lang="en-US" dirty="0"/>
              <a:t> can refer to association or attribute</a:t>
            </a:r>
          </a:p>
          <a:p>
            <a:r>
              <a:rPr lang="en-US" i="1" dirty="0">
                <a:solidFill>
                  <a:srgbClr val="00FDFF"/>
                </a:solidFill>
              </a:rPr>
              <a:t>is-a</a:t>
            </a:r>
            <a:r>
              <a:rPr lang="en-US" dirty="0"/>
              <a:t> often refers to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137781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C41FC5A0-916D-0247-9575-CBBC0CE8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1138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Tip: Think like a mapmaker</a:t>
            </a:r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BA087FF5-762A-4C47-838C-9B54C4193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6063"/>
            <a:ext cx="8229600" cy="46101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Use existing names in the territory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No irrelevant or out-of-scope features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Do not add things</a:t>
            </a:r>
          </a:p>
        </p:txBody>
      </p:sp>
      <p:pic>
        <p:nvPicPr>
          <p:cNvPr id="24579" name="Picture 3">
            <a:extLst>
              <a:ext uri="{FF2B5EF4-FFF2-40B4-BE49-F238E27FC236}">
                <a16:creationId xmlns:a16="http://schemas.microsoft.com/office/drawing/2014/main" id="{F036DD87-E7F6-3A46-A762-C704CE06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t="5061" r="806" b="47469"/>
          <a:stretch>
            <a:fillRect/>
          </a:stretch>
        </p:blipFill>
        <p:spPr bwMode="auto">
          <a:xfrm>
            <a:off x="0" y="3446463"/>
            <a:ext cx="9144000" cy="341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Box 4">
            <a:extLst>
              <a:ext uri="{FF2B5EF4-FFF2-40B4-BE49-F238E27FC236}">
                <a16:creationId xmlns:a16="http://schemas.microsoft.com/office/drawing/2014/main" id="{EE01D531-9959-C548-9C75-243A39A2A337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194675" y="2536826"/>
            <a:ext cx="16970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>
                <a:solidFill>
                  <a:schemeClr val="bg1">
                    <a:lumMod val="75000"/>
                  </a:schemeClr>
                </a:solidFill>
              </a:rPr>
              <a:t>http://flic.kr/p/5QKvWh</a:t>
            </a:r>
          </a:p>
        </p:txBody>
      </p:sp>
    </p:spTree>
    <p:extLst>
      <p:ext uri="{BB962C8B-B14F-4D97-AF65-F5344CB8AC3E}">
        <p14:creationId xmlns:p14="http://schemas.microsoft.com/office/powerpoint/2010/main" val="1466466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Summary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457200" y="1484088"/>
            <a:ext cx="8229600" cy="4525963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Domain modeling / OO analysis</a:t>
            </a:r>
          </a:p>
          <a:p>
            <a:r>
              <a:rPr lang="en-US" altLang="en-US" dirty="0">
                <a:ea typeface="ＭＳ Ｐゴシック" charset="-128"/>
              </a:rPr>
              <a:t>Associations / multiplicities</a:t>
            </a:r>
          </a:p>
          <a:p>
            <a:r>
              <a:rPr lang="en-US" altLang="en-US" dirty="0">
                <a:ea typeface="ＭＳ Ｐゴシック" charset="-128"/>
              </a:rPr>
              <a:t>Object identity vs data values</a:t>
            </a:r>
          </a:p>
          <a:p>
            <a:r>
              <a:rPr lang="en-US" altLang="en-US" dirty="0">
                <a:ea typeface="ＭＳ Ｐゴシック" charset="-128"/>
              </a:rPr>
              <a:t>Generalization relationships</a:t>
            </a:r>
          </a:p>
          <a:p>
            <a:r>
              <a:rPr lang="en-US" altLang="en-US" dirty="0">
                <a:ea typeface="ＭＳ Ｐゴシック" charset="-128"/>
              </a:rPr>
              <a:t>Abstract classes</a:t>
            </a:r>
          </a:p>
          <a:p>
            <a:r>
              <a:rPr lang="en-US" altLang="en-US" dirty="0">
                <a:ea typeface="ＭＳ Ｐゴシック" charset="-128"/>
              </a:rPr>
              <a:t>Noun phrase identification technique</a:t>
            </a:r>
          </a:p>
        </p:txBody>
      </p:sp>
      <p:grpSp>
        <p:nvGrpSpPr>
          <p:cNvPr id="37891" name="Group 1"/>
          <p:cNvGrpSpPr>
            <a:grpSpLocks/>
          </p:cNvGrpSpPr>
          <p:nvPr/>
        </p:nvGrpSpPr>
        <p:grpSpPr bwMode="auto">
          <a:xfrm>
            <a:off x="0" y="4737100"/>
            <a:ext cx="9215438" cy="2139950"/>
            <a:chOff x="0" y="4737100"/>
            <a:chExt cx="9215438" cy="2139950"/>
          </a:xfrm>
        </p:grpSpPr>
        <p:pic>
          <p:nvPicPr>
            <p:cNvPr id="3789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23" b="12630"/>
            <a:stretch>
              <a:fillRect/>
            </a:stretch>
          </p:blipFill>
          <p:spPr bwMode="auto">
            <a:xfrm>
              <a:off x="0" y="4737100"/>
              <a:ext cx="9144000" cy="212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632700" y="6599238"/>
              <a:ext cx="1582738" cy="2778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http://flic.kr/p/aCLor3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70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6E497-DB68-5946-8B4C-0FB35711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From Requirements to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8F679-FBD8-264F-A186-21EE0F731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 not problem domain expert</a:t>
            </a:r>
          </a:p>
          <a:p>
            <a:pPr lvl="1"/>
            <a:r>
              <a:rPr lang="en-US" dirty="0"/>
              <a:t>Lacks mental model</a:t>
            </a:r>
          </a:p>
          <a:p>
            <a:r>
              <a:rPr lang="en-US" dirty="0"/>
              <a:t>User stories not unified model</a:t>
            </a:r>
          </a:p>
          <a:p>
            <a:pPr lvl="1"/>
            <a:r>
              <a:rPr lang="en-US" dirty="0"/>
              <a:t>Can't see the forest for the trees</a:t>
            </a:r>
          </a:p>
          <a:p>
            <a:r>
              <a:rPr lang="en-US" dirty="0"/>
              <a:t>Representational gap b/t requirements and design</a:t>
            </a:r>
          </a:p>
          <a:p>
            <a:pPr lvl="1"/>
            <a:r>
              <a:rPr lang="en-US" dirty="0"/>
              <a:t>USs are text descriptions of features</a:t>
            </a:r>
          </a:p>
          <a:p>
            <a:pPr lvl="1"/>
            <a:r>
              <a:rPr lang="en-US" dirty="0"/>
              <a:t>OO designs are interrelated classes of objects</a:t>
            </a:r>
          </a:p>
        </p:txBody>
      </p:sp>
    </p:spTree>
    <p:extLst>
      <p:ext uri="{BB962C8B-B14F-4D97-AF65-F5344CB8AC3E}">
        <p14:creationId xmlns:p14="http://schemas.microsoft.com/office/powerpoint/2010/main" val="229421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8D0655-7E1D-0A42-A359-B0C181A6C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67601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E00DB62A-48F9-8043-88CD-39846385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Activity: Create a Domain Model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for Your Project</a:t>
            </a:r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649F1A3E-A91F-7C46-B392-4A3882F96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Identify nouns and noun phrases—for inspiration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USs are good starting place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Collaboratively sketch class diagram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Use as inspiration for MVC Model class design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2">
            <a:extLst>
              <a:ext uri="{FF2B5EF4-FFF2-40B4-BE49-F238E27FC236}">
                <a16:creationId xmlns:a16="http://schemas.microsoft.com/office/drawing/2014/main" id="{BE4DE014-616C-1A40-BADA-AC8CBEBCF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582613"/>
            <a:ext cx="617220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Title 2">
            <a:extLst>
              <a:ext uri="{FF2B5EF4-FFF2-40B4-BE49-F238E27FC236}">
                <a16:creationId xmlns:a16="http://schemas.microsoft.com/office/drawing/2014/main" id="{9A26A751-62E5-A64E-98B0-B755E2AF3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4288"/>
            <a:ext cx="8229600" cy="608013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POS Domain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A34B2-7177-B745-9AAE-DD1A72060E99}"/>
              </a:ext>
            </a:extLst>
          </p:cNvPr>
          <p:cNvSpPr/>
          <p:nvPr/>
        </p:nvSpPr>
        <p:spPr bwMode="auto">
          <a:xfrm>
            <a:off x="115888" y="3744913"/>
            <a:ext cx="274637" cy="4302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0A3B75F-866C-5942-B6DC-7AFA3C552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75" y="0"/>
            <a:ext cx="3021013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Aft>
                <a:spcPts val="2400"/>
              </a:spcAft>
            </a:pPr>
            <a:r>
              <a:rPr lang="en-US" altLang="en-US" b="1">
                <a:solidFill>
                  <a:srgbClr val="FF00FF"/>
                </a:solidFill>
              </a:rPr>
              <a:t>How many Stores can an Item be stocked in?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b="1">
                <a:solidFill>
                  <a:srgbClr val="FF00FF"/>
                </a:solidFill>
              </a:rPr>
              <a:t>How many Items can a Store stock?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b="1">
                <a:solidFill>
                  <a:srgbClr val="FF00FF"/>
                </a:solidFill>
              </a:rPr>
              <a:t>How many Registers does a Store house?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b="1">
                <a:solidFill>
                  <a:srgbClr val="FF00FF"/>
                </a:solidFill>
              </a:rPr>
              <a:t>How many Sales LineItems per Sale?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b="1">
                <a:solidFill>
                  <a:srgbClr val="FF00FF"/>
                </a:solidFill>
              </a:rPr>
              <a:t>How many Sales LineItems can a particular Item be recorded in?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">
            <a:extLst>
              <a:ext uri="{FF2B5EF4-FFF2-40B4-BE49-F238E27FC236}">
                <a16:creationId xmlns:a16="http://schemas.microsoft.com/office/drawing/2014/main" id="{13CA43C2-F85D-4241-9DC3-A188B508E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3"/>
          <a:stretch>
            <a:fillRect/>
          </a:stretch>
        </p:blipFill>
        <p:spPr bwMode="auto">
          <a:xfrm>
            <a:off x="0" y="1724025"/>
            <a:ext cx="91440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itle 28">
            <a:extLst>
              <a:ext uri="{FF2B5EF4-FFF2-40B4-BE49-F238E27FC236}">
                <a16:creationId xmlns:a16="http://schemas.microsoft.com/office/drawing/2014/main" id="{CE5902F7-6FA7-8448-B74F-010D9ECAD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38"/>
            <a:ext cx="9144000" cy="1703387"/>
          </a:xfrm>
        </p:spPr>
        <p:txBody>
          <a:bodyPr/>
          <a:lstStyle/>
          <a:p>
            <a:r>
              <a:rPr lang="en-US" altLang="en-US" i="1">
                <a:solidFill>
                  <a:srgbClr val="00FFFF"/>
                </a:solidFill>
                <a:ea typeface="ＭＳ Ｐゴシック" panose="020B0600070205080204" pitchFamily="34" charset="-128"/>
              </a:rPr>
              <a:t>Analysis</a:t>
            </a:r>
            <a:r>
              <a:rPr lang="en-US" altLang="en-US">
                <a:ea typeface="ＭＳ Ｐゴシック" panose="020B0600070205080204" pitchFamily="34" charset="-128"/>
              </a:rPr>
              <a:t> bridges the gap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between requirements and design</a:t>
            </a:r>
          </a:p>
        </p:txBody>
      </p:sp>
      <p:sp>
        <p:nvSpPr>
          <p:cNvPr id="17414" name="Rectangle 29">
            <a:extLst>
              <a:ext uri="{FF2B5EF4-FFF2-40B4-BE49-F238E27FC236}">
                <a16:creationId xmlns:a16="http://schemas.microsoft.com/office/drawing/2014/main" id="{61BA84EF-AA26-4248-B43B-F2BC52DF8AB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715963" y="2579688"/>
            <a:ext cx="1647825" cy="27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http://flic.kr/p/a1NZHb</a:t>
            </a:r>
          </a:p>
        </p:txBody>
      </p:sp>
      <p:pic>
        <p:nvPicPr>
          <p:cNvPr id="15367" name="Picture 2">
            <a:extLst>
              <a:ext uri="{FF2B5EF4-FFF2-40B4-BE49-F238E27FC236}">
                <a16:creationId xmlns:a16="http://schemas.microsoft.com/office/drawing/2014/main" id="{B76F21D7-56B7-6B40-A14E-AA364BC37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275" y="2298700"/>
            <a:ext cx="44323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E2EEC8-4E10-A544-B30D-5F72B32F3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3786188"/>
            <a:ext cx="1404938" cy="523875"/>
          </a:xfrm>
          <a:prstGeom prst="rect">
            <a:avLst/>
          </a:prstGeom>
          <a:noFill/>
          <a:ln>
            <a:noFill/>
          </a:ln>
          <a:effectLst>
            <a:outerShdw blurRad="50800" dist="50800" dir="2700000" algn="tl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charset="0"/>
                <a:ea typeface="ＭＳ Ｐゴシック" charset="0"/>
                <a:cs typeface="ＭＳ Ｐゴシック" charset="0"/>
              </a:rPr>
              <a:t>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D1B3F-E60E-A242-B420-248670DA7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9650" y="5722938"/>
            <a:ext cx="3182938" cy="708025"/>
          </a:xfrm>
          <a:prstGeom prst="rect">
            <a:avLst/>
          </a:prstGeom>
          <a:noFill/>
          <a:ln>
            <a:noFill/>
          </a:ln>
          <a:effectLst>
            <a:outerShdw blurRad="50800" dist="50800" dir="2700000" algn="tl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Requirements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990CD2-6048-D448-B496-DF9F0A77F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0913" y="2317750"/>
            <a:ext cx="900112" cy="400050"/>
          </a:xfrm>
          <a:prstGeom prst="rect">
            <a:avLst/>
          </a:prstGeom>
          <a:noFill/>
          <a:ln>
            <a:noFill/>
          </a:ln>
          <a:effectLst>
            <a:outerShdw blurRad="50800" dist="50800" dir="2700000" algn="tl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b="1" dirty="0">
                <a:latin typeface="Calibri" charset="0"/>
                <a:ea typeface="ＭＳ Ｐゴシック" charset="0"/>
                <a:cs typeface="ＭＳ Ｐゴシック" charset="0"/>
              </a:rPr>
              <a:t>Design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BEAE569B-8150-EF40-9AC8-7078459EC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Domain Model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9C28CCD6-C336-A14F-BC79-EBA100907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Captures </a:t>
            </a:r>
            <a:r>
              <a:rPr lang="en-US" altLang="en-US" i="1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entities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attributes</a:t>
            </a:r>
            <a:r>
              <a:rPr lang="en-US" altLang="en-US" dirty="0">
                <a:ea typeface="ＭＳ Ｐゴシック" panose="020B0600070205080204" pitchFamily="34" charset="-128"/>
              </a:rPr>
              <a:t>, and </a:t>
            </a:r>
            <a:r>
              <a:rPr lang="en-US" altLang="en-US" i="1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relationships</a:t>
            </a:r>
            <a:r>
              <a:rPr lang="en-US" altLang="en-US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in the problem domain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Represented with UML class diagram</a:t>
            </a:r>
          </a:p>
          <a:p>
            <a:pPr lvl="1"/>
            <a:r>
              <a:rPr lang="en-US" altLang="en-US" i="1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Conceptual</a:t>
            </a:r>
            <a:r>
              <a:rPr lang="en-US" altLang="en-US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classes not software classes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Inspiration for software classes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Lowers </a:t>
            </a:r>
            <a:r>
              <a:rPr lang="en-US" altLang="en-US" i="1" dirty="0">
                <a:solidFill>
                  <a:srgbClr val="00FFFF"/>
                </a:solidFill>
                <a:ea typeface="ＭＳ Ｐゴシック" panose="020B0600070205080204" pitchFamily="34" charset="-128"/>
              </a:rPr>
              <a:t>representational gap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Key rationale for OOP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BFE7301D-B0CC-A14B-B12D-DA1667DC2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88" y="317500"/>
            <a:ext cx="3556000" cy="2062163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Example: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Point-of-Sale (POS) System</a:t>
            </a:r>
          </a:p>
        </p:txBody>
      </p:sp>
      <p:grpSp>
        <p:nvGrpSpPr>
          <p:cNvPr id="17410" name="Group 1">
            <a:extLst>
              <a:ext uri="{FF2B5EF4-FFF2-40B4-BE49-F238E27FC236}">
                <a16:creationId xmlns:a16="http://schemas.microsoft.com/office/drawing/2014/main" id="{B19CCCF1-13CE-CD44-9F34-287C868A0727}"/>
              </a:ext>
            </a:extLst>
          </p:cNvPr>
          <p:cNvGrpSpPr>
            <a:grpSpLocks/>
          </p:cNvGrpSpPr>
          <p:nvPr/>
        </p:nvGrpSpPr>
        <p:grpSpPr bwMode="auto">
          <a:xfrm>
            <a:off x="4870450" y="608013"/>
            <a:ext cx="3503613" cy="5413375"/>
            <a:chOff x="942975" y="1516063"/>
            <a:chExt cx="3503908" cy="5413829"/>
          </a:xfrm>
        </p:grpSpPr>
        <p:pic>
          <p:nvPicPr>
            <p:cNvPr id="17411" name="Picture 4">
              <a:extLst>
                <a:ext uri="{FF2B5EF4-FFF2-40B4-BE49-F238E27FC236}">
                  <a16:creationId xmlns:a16="http://schemas.microsoft.com/office/drawing/2014/main" id="{0EA04BB0-B349-1B47-8EA9-3F7701F9E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5"/>
            <a:stretch>
              <a:fillRect/>
            </a:stretch>
          </p:blipFill>
          <p:spPr bwMode="auto">
            <a:xfrm>
              <a:off x="942975" y="1516063"/>
              <a:ext cx="3455988" cy="534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2" name="TextBox 1">
              <a:extLst>
                <a:ext uri="{FF2B5EF4-FFF2-40B4-BE49-F238E27FC236}">
                  <a16:creationId xmlns:a16="http://schemas.microsoft.com/office/drawing/2014/main" id="{92DD4887-76B5-3B4C-95B7-C1D9167E73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3503115" y="5986123"/>
              <a:ext cx="16113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>
                  <a:solidFill>
                    <a:schemeClr val="bg1"/>
                  </a:solidFill>
                </a:rPr>
                <a:t>http://flic.kr/p/4UtQzk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2">
            <a:extLst>
              <a:ext uri="{FF2B5EF4-FFF2-40B4-BE49-F238E27FC236}">
                <a16:creationId xmlns:a16="http://schemas.microsoft.com/office/drawing/2014/main" id="{363315CB-7924-4C4A-85E6-C3D787FD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582613"/>
            <a:ext cx="617220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2">
            <a:extLst>
              <a:ext uri="{FF2B5EF4-FFF2-40B4-BE49-F238E27FC236}">
                <a16:creationId xmlns:a16="http://schemas.microsoft.com/office/drawing/2014/main" id="{713340C9-828F-1D4D-A141-84F9E8A4A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4288"/>
            <a:ext cx="8229600" cy="608013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POS Domain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33F53C-E2EE-064E-817A-39E6CFC4A254}"/>
              </a:ext>
            </a:extLst>
          </p:cNvPr>
          <p:cNvSpPr/>
          <p:nvPr/>
        </p:nvSpPr>
        <p:spPr bwMode="auto">
          <a:xfrm>
            <a:off x="115888" y="3744913"/>
            <a:ext cx="274637" cy="4302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36" name="TextBox 5">
            <a:extLst>
              <a:ext uri="{FF2B5EF4-FFF2-40B4-BE49-F238E27FC236}">
                <a16:creationId xmlns:a16="http://schemas.microsoft.com/office/drawing/2014/main" id="{24AB5519-A8B9-D349-8BFD-FCA28D956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1089025"/>
            <a:ext cx="27574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FFFF"/>
                </a:solidFill>
              </a:rPr>
              <a:t>Classes</a:t>
            </a:r>
            <a:r>
              <a:rPr lang="en-US" altLang="en-US" b="1"/>
              <a:t>: concepts or entities in the problem domain (not software)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B2E5D5-95DA-C048-ACB5-AE69FB2DF70C}"/>
              </a:ext>
            </a:extLst>
          </p:cNvPr>
          <p:cNvSpPr/>
          <p:nvPr/>
        </p:nvSpPr>
        <p:spPr>
          <a:xfrm>
            <a:off x="484188" y="1468438"/>
            <a:ext cx="831850" cy="295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CFC984-02C8-7147-8A17-371A8BCF75F7}"/>
              </a:ext>
            </a:extLst>
          </p:cNvPr>
          <p:cNvSpPr/>
          <p:nvPr/>
        </p:nvSpPr>
        <p:spPr>
          <a:xfrm>
            <a:off x="4410075" y="3833813"/>
            <a:ext cx="831850" cy="441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116B2B-1A79-194D-8323-9748AF947C30}"/>
              </a:ext>
            </a:extLst>
          </p:cNvPr>
          <p:cNvSpPr/>
          <p:nvPr/>
        </p:nvSpPr>
        <p:spPr>
          <a:xfrm>
            <a:off x="484188" y="3833813"/>
            <a:ext cx="831850" cy="441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77C6D4-D68B-ED4F-9396-7F3E2A28DB2D}"/>
              </a:ext>
            </a:extLst>
          </p:cNvPr>
          <p:cNvSpPr/>
          <p:nvPr/>
        </p:nvSpPr>
        <p:spPr>
          <a:xfrm>
            <a:off x="457200" y="6270625"/>
            <a:ext cx="831850" cy="295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EC6379-C3FA-104B-8373-59C6EFA2779D}"/>
              </a:ext>
            </a:extLst>
          </p:cNvPr>
          <p:cNvSpPr/>
          <p:nvPr/>
        </p:nvSpPr>
        <p:spPr>
          <a:xfrm>
            <a:off x="2052638" y="1077913"/>
            <a:ext cx="2276475" cy="593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2F8F6-FBAA-4F48-B4B6-55BC3ADC3617}"/>
              </a:ext>
            </a:extLst>
          </p:cNvPr>
          <p:cNvSpPr/>
          <p:nvPr/>
        </p:nvSpPr>
        <p:spPr>
          <a:xfrm>
            <a:off x="128588" y="1857375"/>
            <a:ext cx="1503362" cy="1479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41CAA9-7CA1-B44C-B430-4ABDD089FDBE}"/>
              </a:ext>
            </a:extLst>
          </p:cNvPr>
          <p:cNvSpPr/>
          <p:nvPr/>
        </p:nvSpPr>
        <p:spPr>
          <a:xfrm>
            <a:off x="503238" y="4394200"/>
            <a:ext cx="1503362" cy="13938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6A556E-7967-C447-994E-BE7375229BC4}"/>
              </a:ext>
            </a:extLst>
          </p:cNvPr>
          <p:cNvSpPr/>
          <p:nvPr/>
        </p:nvSpPr>
        <p:spPr>
          <a:xfrm>
            <a:off x="2052638" y="3798888"/>
            <a:ext cx="2286000" cy="24717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D4DFB0-7CCE-EF44-89AF-DA80277427F4}"/>
              </a:ext>
            </a:extLst>
          </p:cNvPr>
          <p:cNvSpPr/>
          <p:nvPr/>
        </p:nvSpPr>
        <p:spPr>
          <a:xfrm>
            <a:off x="4146550" y="1747838"/>
            <a:ext cx="1806575" cy="15986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C99831-357E-DD4C-AFF1-8CEE3C7723EF}"/>
              </a:ext>
            </a:extLst>
          </p:cNvPr>
          <p:cNvSpPr/>
          <p:nvPr/>
        </p:nvSpPr>
        <p:spPr>
          <a:xfrm>
            <a:off x="5060950" y="4387850"/>
            <a:ext cx="1136650" cy="984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2">
            <a:extLst>
              <a:ext uri="{FF2B5EF4-FFF2-40B4-BE49-F238E27FC236}">
                <a16:creationId xmlns:a16="http://schemas.microsoft.com/office/drawing/2014/main" id="{A3C6C860-2EE7-484D-BBD0-A812B7D4B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582613"/>
            <a:ext cx="617220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Title 2">
            <a:extLst>
              <a:ext uri="{FF2B5EF4-FFF2-40B4-BE49-F238E27FC236}">
                <a16:creationId xmlns:a16="http://schemas.microsoft.com/office/drawing/2014/main" id="{8C669ADD-ED42-9F4D-ACB6-170E9F68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4288"/>
            <a:ext cx="8229600" cy="608013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POS Domain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633EE0-D356-4F43-804C-76C9CFF87C55}"/>
              </a:ext>
            </a:extLst>
          </p:cNvPr>
          <p:cNvSpPr/>
          <p:nvPr/>
        </p:nvSpPr>
        <p:spPr bwMode="auto">
          <a:xfrm>
            <a:off x="115888" y="3744913"/>
            <a:ext cx="274637" cy="4302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60" name="TextBox 5">
            <a:extLst>
              <a:ext uri="{FF2B5EF4-FFF2-40B4-BE49-F238E27FC236}">
                <a16:creationId xmlns:a16="http://schemas.microsoft.com/office/drawing/2014/main" id="{51547A5B-DC35-CC44-BCA0-9BEEAF38A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1089025"/>
            <a:ext cx="27574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FFFF"/>
                </a:solidFill>
              </a:rPr>
              <a:t>Classes</a:t>
            </a:r>
            <a:r>
              <a:rPr lang="en-US" altLang="en-US" b="1">
                <a:solidFill>
                  <a:srgbClr val="FFFFFF"/>
                </a:solidFill>
              </a:rPr>
              <a:t>: concepts or entities in the problem domain (not software)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28E690-9E2B-7640-A399-AF9DBAE88469}"/>
              </a:ext>
            </a:extLst>
          </p:cNvPr>
          <p:cNvSpPr/>
          <p:nvPr/>
        </p:nvSpPr>
        <p:spPr>
          <a:xfrm>
            <a:off x="2052638" y="1077913"/>
            <a:ext cx="2276475" cy="593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4E43D-25C7-F74B-B534-318E63E85106}"/>
              </a:ext>
            </a:extLst>
          </p:cNvPr>
          <p:cNvSpPr/>
          <p:nvPr/>
        </p:nvSpPr>
        <p:spPr>
          <a:xfrm>
            <a:off x="128588" y="1857375"/>
            <a:ext cx="1503362" cy="1479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3F29E-DA38-4E4C-8B76-D8A0AE6B26A0}"/>
              </a:ext>
            </a:extLst>
          </p:cNvPr>
          <p:cNvSpPr/>
          <p:nvPr/>
        </p:nvSpPr>
        <p:spPr>
          <a:xfrm>
            <a:off x="503238" y="4394200"/>
            <a:ext cx="1503362" cy="13938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B49AFD-D564-BD4C-9376-384FC194FA56}"/>
              </a:ext>
            </a:extLst>
          </p:cNvPr>
          <p:cNvSpPr/>
          <p:nvPr/>
        </p:nvSpPr>
        <p:spPr>
          <a:xfrm>
            <a:off x="2052638" y="3798888"/>
            <a:ext cx="2286000" cy="24717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53380C-C87B-D447-A855-84C53C6E16B5}"/>
              </a:ext>
            </a:extLst>
          </p:cNvPr>
          <p:cNvSpPr/>
          <p:nvPr/>
        </p:nvSpPr>
        <p:spPr>
          <a:xfrm>
            <a:off x="4146550" y="1747838"/>
            <a:ext cx="1806575" cy="15986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3A050E-C753-F34B-B097-C2729D370EDB}"/>
              </a:ext>
            </a:extLst>
          </p:cNvPr>
          <p:cNvSpPr/>
          <p:nvPr/>
        </p:nvSpPr>
        <p:spPr>
          <a:xfrm>
            <a:off x="5060950" y="4387850"/>
            <a:ext cx="1136650" cy="984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67" name="TextBox 17">
            <a:extLst>
              <a:ext uri="{FF2B5EF4-FFF2-40B4-BE49-F238E27FC236}">
                <a16:creationId xmlns:a16="http://schemas.microsoft.com/office/drawing/2014/main" id="{E58884A0-A514-CA4D-9577-B0C80F1CC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1400" y="3014663"/>
            <a:ext cx="302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FFFF"/>
                </a:solidFill>
              </a:rPr>
              <a:t>Attributes</a:t>
            </a:r>
            <a:r>
              <a:rPr lang="en-US" altLang="en-US" b="1">
                <a:solidFill>
                  <a:srgbClr val="FFFFFF"/>
                </a:solidFill>
              </a:rPr>
              <a:t>: </a:t>
            </a:r>
            <a:r>
              <a:rPr lang="en-US" altLang="en-US" b="1" u="sng">
                <a:solidFill>
                  <a:srgbClr val="FFFFFF"/>
                </a:solidFill>
              </a:rPr>
              <a:t>number or text</a:t>
            </a:r>
            <a:r>
              <a:rPr lang="en-US" altLang="en-US" b="1">
                <a:solidFill>
                  <a:srgbClr val="FFFFFF"/>
                </a:solidFill>
              </a:rPr>
              <a:t> properties of conceptual classes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4E3FC822-01E8-8C4D-BD0F-56B07D9FE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Is it a class or an attribute?</a:t>
            </a: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C27C48-8447-0B42-814F-6DA3F0620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have </a:t>
            </a:r>
            <a:r>
              <a:rPr lang="en-US" i="1" dirty="0">
                <a:solidFill>
                  <a:srgbClr val="00FDFF"/>
                </a:solidFill>
              </a:rPr>
              <a:t>identity</a:t>
            </a:r>
          </a:p>
          <a:p>
            <a:pPr lvl="1"/>
            <a:r>
              <a:rPr lang="en-US" dirty="0"/>
              <a:t>Two objects w/ same attribute values are still distinct</a:t>
            </a:r>
          </a:p>
          <a:p>
            <a:pPr lvl="1"/>
            <a:r>
              <a:rPr lang="en-US" dirty="0"/>
              <a:t>Model as classes</a:t>
            </a:r>
          </a:p>
          <a:p>
            <a:r>
              <a:rPr lang="en-US" i="1" dirty="0">
                <a:solidFill>
                  <a:srgbClr val="00FDFF"/>
                </a:solidFill>
              </a:rPr>
              <a:t>Data values</a:t>
            </a:r>
            <a:r>
              <a:rPr lang="en-US" dirty="0"/>
              <a:t> do not have identity</a:t>
            </a:r>
          </a:p>
          <a:p>
            <a:pPr lvl="1"/>
            <a:r>
              <a:rPr lang="en-US" dirty="0"/>
              <a:t>Numbers, strings, dates, etc. with same value are same</a:t>
            </a:r>
          </a:p>
          <a:p>
            <a:pPr lvl="1"/>
            <a:r>
              <a:rPr lang="en-US" dirty="0"/>
              <a:t>Model as attributes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1060</TotalTime>
  <Words>816</Words>
  <Application>Microsoft Macintosh PowerPoint</Application>
  <PresentationFormat>On-screen Show (4:3)</PresentationFormat>
  <Paragraphs>166</Paragraphs>
  <Slides>32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ＭＳ Ｐゴシック</vt:lpstr>
      <vt:lpstr>Arial</vt:lpstr>
      <vt:lpstr>Arial Narrow</vt:lpstr>
      <vt:lpstr>Calibri</vt:lpstr>
      <vt:lpstr> Black </vt:lpstr>
      <vt:lpstr>PowerPoint Presentation</vt:lpstr>
      <vt:lpstr>SWEBOK Knowledge Areas</vt:lpstr>
      <vt:lpstr>Challenges: From Requirements to Design</vt:lpstr>
      <vt:lpstr>Analysis bridges the gap between requirements and design</vt:lpstr>
      <vt:lpstr>Domain Model</vt:lpstr>
      <vt:lpstr>Example: Point-of-Sale (POS) System</vt:lpstr>
      <vt:lpstr>POS Domain Model</vt:lpstr>
      <vt:lpstr>POS Domain Model</vt:lpstr>
      <vt:lpstr>Is it a class or an attribute?</vt:lpstr>
      <vt:lpstr>POS Domain Model</vt:lpstr>
      <vt:lpstr>POS Domain Model</vt:lpstr>
      <vt:lpstr>Associations</vt:lpstr>
      <vt:lpstr>Examples of multiplicities</vt:lpstr>
      <vt:lpstr>POS Domain Model</vt:lpstr>
      <vt:lpstr>Consider the Payment class</vt:lpstr>
      <vt:lpstr>Answer: Use generalization</vt:lpstr>
      <vt:lpstr>Generalization guideline: The 100% Rule</vt:lpstr>
      <vt:lpstr>Generalization guideline: The Is-a Rule</vt:lpstr>
      <vt:lpstr>When to model subclasses?</vt:lpstr>
      <vt:lpstr>Guideline: Model a subclass when…</vt:lpstr>
      <vt:lpstr>PowerPoint Presentation</vt:lpstr>
      <vt:lpstr>PowerPoint Presentation</vt:lpstr>
      <vt:lpstr>PowerPoint Presentation</vt:lpstr>
      <vt:lpstr>PowerPoint Presentation</vt:lpstr>
      <vt:lpstr>POS Example: Generalization</vt:lpstr>
      <vt:lpstr>How to find conceptual classes and attributes: Noun phrase identification</vt:lpstr>
      <vt:lpstr>What about Verb Phrases?</vt:lpstr>
      <vt:lpstr>Tip: Think like a mapmaker</vt:lpstr>
      <vt:lpstr>Summary</vt:lpstr>
      <vt:lpstr>Appendix</vt:lpstr>
      <vt:lpstr>Activity: Create a Domain Model for Your Project</vt:lpstr>
      <vt:lpstr>POS Domain Model</vt:lpstr>
    </vt:vector>
  </TitlesOfParts>
  <Company>University of Memphis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Fleming</dc:creator>
  <cp:lastModifiedBy>Scott Fleming</cp:lastModifiedBy>
  <cp:revision>82</cp:revision>
  <dcterms:created xsi:type="dcterms:W3CDTF">2013-09-29T23:43:57Z</dcterms:created>
  <dcterms:modified xsi:type="dcterms:W3CDTF">2019-02-04T20:58:30Z</dcterms:modified>
</cp:coreProperties>
</file>